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4" r:id="rId5"/>
    <p:sldId id="266" r:id="rId6"/>
    <p:sldId id="259" r:id="rId7"/>
    <p:sldId id="265" r:id="rId8"/>
    <p:sldId id="267" r:id="rId9"/>
    <p:sldId id="268" r:id="rId10"/>
    <p:sldId id="269" r:id="rId11"/>
    <p:sldId id="270" r:id="rId12"/>
    <p:sldId id="261" r:id="rId13"/>
    <p:sldId id="262" r:id="rId14"/>
    <p:sldId id="273" r:id="rId15"/>
    <p:sldId id="271" r:id="rId16"/>
    <p:sldId id="276" r:id="rId17"/>
    <p:sldId id="272" r:id="rId18"/>
    <p:sldId id="277"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52ED0348-EADB-4596-8AA9-60F102303C44}" type="datetimeFigureOut">
              <a:rPr lang="en-US" smtClean="0"/>
              <a:t>8/1/2025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hasCustomPrompt="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52ED0348-EADB-4596-8AA9-60F102303C44}" type="datetimeFigureOut">
              <a:rPr lang="en-US" smtClean="0"/>
              <a:t>8/1/2025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hasCustomPrompt="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52ED0348-EADB-4596-8AA9-60F102303C44}" type="datetimeFigureOut">
              <a:rPr lang="en-US" smtClean="0"/>
              <a:t>8/1/2025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idx="1" hasCustomPrompt="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52ED0348-EADB-4596-8AA9-60F102303C44}" type="datetimeFigureOut">
              <a:rPr lang="en-US" smtClean="0"/>
              <a:t>8/1/2025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52ED0348-EADB-4596-8AA9-60F102303C44}" type="datetimeFigureOut">
              <a:rPr lang="en-US" smtClean="0"/>
              <a:t>8/1/2025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sz="half" idx="1" hasCustomPrompt="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hasCustomPrompt="1"/>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p:cNvSpPr>
            <a:spLocks noGrp="1"/>
          </p:cNvSpPr>
          <p:nvPr>
            <p:ph type="dt" sz="half" idx="10"/>
          </p:nvPr>
        </p:nvSpPr>
        <p:spPr/>
        <p:txBody>
          <a:bodyPr/>
          <a:lstStyle/>
          <a:p>
            <a:fld id="{52ED0348-EADB-4596-8AA9-60F102303C44}" type="datetimeFigureOut">
              <a:rPr lang="en-US" smtClean="0"/>
              <a:t>8/1/2025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hasCustomPrompt="1"/>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hasCustomPrompt="1"/>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p:cNvSpPr>
            <a:spLocks noGrp="1"/>
          </p:cNvSpPr>
          <p:nvPr>
            <p:ph type="dt" sz="half" idx="10"/>
          </p:nvPr>
        </p:nvSpPr>
        <p:spPr/>
        <p:txBody>
          <a:bodyPr/>
          <a:lstStyle/>
          <a:p>
            <a:fld id="{52ED0348-EADB-4596-8AA9-60F102303C44}" type="datetimeFigureOut">
              <a:rPr lang="en-US" smtClean="0"/>
              <a:t>8/1/2025</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2"/>
          <p:cNvSpPr>
            <a:spLocks noGrp="1"/>
          </p:cNvSpPr>
          <p:nvPr>
            <p:ph type="dt" sz="half" idx="10"/>
          </p:nvPr>
        </p:nvSpPr>
        <p:spPr/>
        <p:txBody>
          <a:bodyPr/>
          <a:lstStyle/>
          <a:p>
            <a:fld id="{52ED0348-EADB-4596-8AA9-60F102303C44}" type="datetimeFigureOut">
              <a:rPr lang="en-US" smtClean="0"/>
              <a:t>8/1/2025</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2ED0348-EADB-4596-8AA9-60F102303C44}" type="datetimeFigureOut">
              <a:rPr lang="en-US" smtClean="0"/>
              <a:t>8/1/2025</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52ED0348-EADB-4596-8AA9-60F102303C44}" type="datetimeFigureOut">
              <a:rPr lang="en-US" smtClean="0"/>
              <a:t>8/1/2025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52ED0348-EADB-4596-8AA9-60F102303C44}" type="datetimeFigureOut">
              <a:rPr lang="en-US" smtClean="0"/>
              <a:t>8/1/2025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7690B0D4-4362-4244-B636-A03BC2218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D0348-EADB-4596-8AA9-60F102303C44}" type="datetimeFigureOut">
              <a:rPr lang="en-US" smtClean="0"/>
              <a:t>8/1/2025</a:t>
            </a:fld>
            <a:endParaRPr 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90B0D4-4362-4244-B636-A03BC2218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jpeg"/><Relationship Id="rId9"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58495" y="1318895"/>
            <a:ext cx="11196320" cy="2523490"/>
          </a:xfrm>
        </p:spPr>
        <p:txBody>
          <a:bodyPr>
            <a:normAutofit fontScale="90000"/>
          </a:bodyPr>
          <a:lstStyle/>
          <a:p>
            <a:pPr>
              <a:spcAft>
                <a:spcPts val="1000"/>
              </a:spcAft>
            </a:pPr>
            <a:r>
              <a:rPr lang="en-US" b="1" dirty="0"/>
              <a:t>Video Frame Interpolation</a:t>
            </a:r>
            <a:br>
              <a:rPr lang="en-US" b="1" dirty="0"/>
            </a:br>
            <a:r>
              <a:rPr lang="zh-CN" altLang="en-US" b="1" dirty="0"/>
              <a:t>视频插帧</a:t>
            </a:r>
            <a:br>
              <a:rPr lang="en-US" dirty="0"/>
            </a:br>
            <a:br>
              <a:rPr lang="en-US" sz="4000" dirty="0"/>
            </a:br>
            <a:r>
              <a:rPr lang="en-US" sz="4000" dirty="0"/>
              <a:t>2025/3/17</a:t>
            </a:r>
          </a:p>
        </p:txBody>
      </p:sp>
      <p:sp>
        <p:nvSpPr>
          <p:cNvPr id="3" name="副標題 2"/>
          <p:cNvSpPr>
            <a:spLocks noGrp="1"/>
          </p:cNvSpPr>
          <p:nvPr>
            <p:ph type="subTitle" idx="1"/>
          </p:nvPr>
        </p:nvSpPr>
        <p:spPr>
          <a:xfrm>
            <a:off x="1524000" y="4068445"/>
            <a:ext cx="9144000" cy="2030730"/>
          </a:xfrm>
          <a:solidFill>
            <a:schemeClr val="accent1">
              <a:lumMod val="75000"/>
            </a:schemeClr>
          </a:solidFill>
        </p:spPr>
        <p:txBody>
          <a:bodyPr anchor="ctr">
            <a:normAutofit fontScale="97500"/>
          </a:bodyPr>
          <a:lstStyle/>
          <a:p>
            <a:pPr>
              <a:spcAft>
                <a:spcPts val="1000"/>
              </a:spcAft>
            </a:pPr>
            <a:r>
              <a:rPr lang="zh-CN" altLang="en-US" sz="2665" dirty="0">
                <a:solidFill>
                  <a:schemeClr val="bg1"/>
                </a:solidFill>
              </a:rPr>
              <a:t>《</a:t>
            </a:r>
            <a:r>
              <a:rPr lang="en-US" altLang="zh-CN" sz="2665" dirty="0">
                <a:solidFill>
                  <a:schemeClr val="bg1"/>
                </a:solidFill>
              </a:rPr>
              <a:t>Video frame interpolation: A comprehensive survey</a:t>
            </a:r>
            <a:r>
              <a:rPr lang="zh-CN" altLang="en-US" sz="2665" dirty="0">
                <a:solidFill>
                  <a:schemeClr val="bg1"/>
                </a:solidFill>
              </a:rPr>
              <a:t>》</a:t>
            </a:r>
          </a:p>
          <a:p>
            <a:pPr>
              <a:spcAft>
                <a:spcPts val="1000"/>
              </a:spcAft>
            </a:pPr>
            <a:r>
              <a:rPr lang="en-US" altLang="zh-CN" dirty="0">
                <a:solidFill>
                  <a:schemeClr val="bg1"/>
                </a:solidFill>
              </a:rPr>
              <a:t>https://dl.acm.org/doi/abs/10.1145/3556544</a:t>
            </a:r>
            <a:endParaRPr lang="en-US" altLang="zh-CN" dirty="0"/>
          </a:p>
          <a:p>
            <a:pPr>
              <a:spcAft>
                <a:spcPts val="1000"/>
              </a:spcAft>
            </a:pPr>
            <a:r>
              <a:rPr lang="en-US" altLang="zh-CN" sz="2800" dirty="0">
                <a:solidFill>
                  <a:schemeClr val="bg1"/>
                </a:solidFill>
              </a:rPr>
              <a:t>Artificial Intelligence School  of Beijing Normal university</a:t>
            </a:r>
            <a:endParaRPr lang="en-US" altLang="zh-CN" sz="1400" dirty="0">
              <a:solidFill>
                <a:schemeClr val="bg1"/>
              </a:solidFill>
            </a:endParaRPr>
          </a:p>
        </p:txBody>
      </p:sp>
      <p:sp>
        <p:nvSpPr>
          <p:cNvPr id="4" name="文本框 3"/>
          <p:cNvSpPr txBox="1"/>
          <p:nvPr/>
        </p:nvSpPr>
        <p:spPr>
          <a:xfrm>
            <a:off x="784225" y="6383655"/>
            <a:ext cx="10825480" cy="368300"/>
          </a:xfrm>
          <a:prstGeom prst="rect">
            <a:avLst/>
          </a:prstGeom>
          <a:noFill/>
        </p:spPr>
        <p:txBody>
          <a:bodyPr wrap="square" rtlCol="0">
            <a:spAutoFit/>
          </a:bodyPr>
          <a:lstStyle/>
          <a:p>
            <a:r>
              <a:rPr lang="en-US" b="1" dirty="0">
                <a:latin typeface="Times New Roman" panose="02020603050405020304" charset="0"/>
                <a:cs typeface="Times New Roman" panose="02020603050405020304" charset="0"/>
                <a:sym typeface="+mn-ea"/>
              </a:rPr>
              <a:t>Q1:</a:t>
            </a:r>
            <a:r>
              <a:rPr lang="zh-CN" altLang="en-US">
                <a:latin typeface="仿宋" panose="02010609060101010101" charset="-122"/>
                <a:ea typeface="仿宋" panose="02010609060101010101" charset="-122"/>
              </a:rPr>
              <a:t>如何通过计算机视觉和深度学习的方法生成视频序列中的中间帧以实现流畅的视觉效果？</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9809"/>
            <a:ext cx="10515600" cy="1151791"/>
          </a:xfrm>
        </p:spPr>
        <p:txBody>
          <a:bodyPr/>
          <a:lstStyle/>
          <a:p>
            <a:r>
              <a:rPr lang="en-US" dirty="0"/>
              <a:t>VFI Methodology Overview</a:t>
            </a:r>
          </a:p>
        </p:txBody>
      </p:sp>
      <p:sp>
        <p:nvSpPr>
          <p:cNvPr id="3" name="內容版面配置區 2"/>
          <p:cNvSpPr>
            <a:spLocks noGrp="1"/>
          </p:cNvSpPr>
          <p:nvPr>
            <p:ph idx="1"/>
          </p:nvPr>
        </p:nvSpPr>
        <p:spPr>
          <a:xfrm>
            <a:off x="838200" y="1371600"/>
            <a:ext cx="10515600" cy="5002823"/>
          </a:xfrm>
        </p:spPr>
        <p:txBody>
          <a:bodyPr/>
          <a:lstStyle/>
          <a:p>
            <a:r>
              <a:rPr lang="en-US" dirty="0"/>
              <a:t>3 mainstream methodology:</a:t>
            </a:r>
          </a:p>
          <a:p>
            <a:pPr lvl="1"/>
            <a:r>
              <a:rPr lang="en-US" dirty="0"/>
              <a:t>Hybrid flow-kernel-based method</a:t>
            </a:r>
          </a:p>
          <a:p>
            <a:pPr lvl="2"/>
            <a:r>
              <a:rPr lang="en-US" sz="2100" dirty="0">
                <a:solidFill>
                  <a:schemeClr val="accent5"/>
                </a:solidFill>
              </a:rPr>
              <a:t>Kernel-based</a:t>
            </a:r>
            <a:r>
              <a:rPr lang="en-US" sz="2100" dirty="0"/>
              <a:t> </a:t>
            </a:r>
            <a:r>
              <a:rPr lang="zh-CN" altLang="en-US" sz="2100" dirty="0"/>
              <a:t>认为</a:t>
            </a:r>
            <a:r>
              <a:rPr lang="zh-CN" altLang="en-US"/>
              <a:t>光流法在光照变化或纹理复杂时估计不准，导致插值质量差</a:t>
            </a:r>
          </a:p>
          <a:p>
            <a:pPr lvl="2"/>
            <a:r>
              <a:rPr lang="en-US" sz="2100" dirty="0">
                <a:solidFill>
                  <a:schemeClr val="accent6"/>
                </a:solidFill>
              </a:rPr>
              <a:t>Flow-based</a:t>
            </a:r>
            <a:r>
              <a:rPr lang="en-US" sz="2100" dirty="0"/>
              <a:t> </a:t>
            </a:r>
            <a:r>
              <a:rPr lang="zh-CN" altLang="en-US"/>
              <a:t>卷积核法缺乏明确的运动建模，容易忽视帧间位移</a:t>
            </a:r>
          </a:p>
          <a:p>
            <a:pPr lvl="2"/>
            <a:r>
              <a:rPr lang="zh-CN" altLang="en-US"/>
              <a:t>光流提供明确的运动指导，卷积核增强纹理与细节合成能力</a:t>
            </a:r>
          </a:p>
        </p:txBody>
      </p:sp>
      <p:pic>
        <p:nvPicPr>
          <p:cNvPr id="4" name="图片 3"/>
          <p:cNvPicPr>
            <a:picLocks noChangeAspect="1"/>
          </p:cNvPicPr>
          <p:nvPr/>
        </p:nvPicPr>
        <p:blipFill>
          <a:blip r:embed="rId2"/>
          <a:stretch>
            <a:fillRect/>
          </a:stretch>
        </p:blipFill>
        <p:spPr>
          <a:xfrm>
            <a:off x="296545" y="3615690"/>
            <a:ext cx="11599545" cy="1524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91127"/>
            <a:ext cx="10515600" cy="995289"/>
          </a:xfrm>
        </p:spPr>
        <p:txBody>
          <a:bodyPr/>
          <a:lstStyle/>
          <a:p>
            <a:r>
              <a:rPr lang="en-US" dirty="0"/>
              <a:t>Flow-based VFI</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082112"/>
                <a:ext cx="10515600" cy="5143240"/>
              </a:xfrm>
            </p:spPr>
            <p:txBody>
              <a:bodyPr/>
              <a:lstStyle/>
              <a:p>
                <a:r>
                  <a:rPr lang="en-US" dirty="0"/>
                  <a:t>Classic SOTA: </a:t>
                </a:r>
                <a:br>
                  <a:rPr lang="en-US" dirty="0"/>
                </a:br>
                <a:r>
                  <a:rPr lang="en-US" dirty="0" err="1"/>
                  <a:t>TOFlow</a:t>
                </a:r>
                <a:r>
                  <a:rPr lang="en-US" dirty="0"/>
                  <a:t>: Video Enhancement with Task-Oriented Flow </a:t>
                </a:r>
                <a:r>
                  <a:rPr lang="en-US" dirty="0">
                    <a:solidFill>
                      <a:schemeClr val="bg1">
                        <a:lumMod val="50000"/>
                      </a:schemeClr>
                    </a:solidFill>
                    <a:latin typeface="Cambria" panose="02040503050406030204" pitchFamily="18" charset="0"/>
                    <a:ea typeface="Cambria" panose="02040503050406030204" pitchFamily="18" charset="0"/>
                  </a:rPr>
                  <a:t>(IJCV 2019).</a:t>
                </a:r>
              </a:p>
              <a:p>
                <a:pPr lvl="1"/>
                <a:r>
                  <a:rPr lang="en-US" dirty="0">
                    <a:ea typeface="Cambria" panose="02040503050406030204" pitchFamily="18" charset="0"/>
                  </a:rPr>
                  <a:t>Proposed a task-oriented optical flow, using input frame 0 and frame 1:</a:t>
                </a:r>
                <a:endParaRPr lang="en-US" baseline="-25000" dirty="0">
                  <a:ea typeface="Cambria" panose="02040503050406030204" pitchFamily="18" charset="0"/>
                </a:endParaRPr>
              </a:p>
              <a:p>
                <a:pPr lvl="2"/>
                <a14:m>
                  <m:oMath xmlns:m="http://schemas.openxmlformats.org/officeDocument/2006/math">
                    <m:sSub>
                      <m:sSubPr>
                        <m:ctrlPr>
                          <a:rPr lang="en-US" b="0" i="1" smtClean="0">
                            <a:latin typeface="Cambria Math" panose="02040503050406030204" pitchFamily="18" charset="0"/>
                            <a:ea typeface="Cambria" panose="02040503050406030204" pitchFamily="18" charset="0"/>
                          </a:rPr>
                        </m:ctrlPr>
                      </m:sSubPr>
                      <m:e>
                        <m:r>
                          <a:rPr lang="en-US" b="0" i="1" smtClean="0">
                            <a:latin typeface="Cambria Math" panose="02040503050406030204" pitchFamily="18" charset="0"/>
                            <a:ea typeface="Cambria" panose="02040503050406030204" pitchFamily="18" charset="0"/>
                          </a:rPr>
                          <m:t>𝐹</m:t>
                        </m:r>
                      </m:e>
                      <m:sub>
                        <m:r>
                          <a:rPr lang="en-US" b="0" i="1" smtClean="0">
                            <a:latin typeface="Cambria Math" panose="02040503050406030204" pitchFamily="18" charset="0"/>
                            <a:ea typeface="Cambria" panose="02040503050406030204" pitchFamily="18" charset="0"/>
                          </a:rPr>
                          <m:t>𝑡</m:t>
                        </m:r>
                        <m:r>
                          <a:rPr lang="en-US" b="0" i="1" smtClean="0">
                            <a:latin typeface="Cambria Math" panose="02040503050406030204" pitchFamily="18" charset="0"/>
                            <a:ea typeface="Cambria" panose="02040503050406030204" pitchFamily="18" charset="0"/>
                          </a:rPr>
                          <m:t>→0</m:t>
                        </m:r>
                      </m:sub>
                    </m:sSub>
                    <m:r>
                      <a:rPr lang="en-US" b="0" i="1" smtClean="0">
                        <a:latin typeface="Cambria Math" panose="02040503050406030204" pitchFamily="18" charset="0"/>
                        <a:ea typeface="Cambria" panose="02040503050406030204" pitchFamily="18" charset="0"/>
                      </a:rPr>
                      <m:t> </m:t>
                    </m:r>
                  </m:oMath>
                </a14:m>
                <a:r>
                  <a:rPr lang="en-US" dirty="0">
                    <a:ea typeface="Cambria" panose="02040503050406030204" pitchFamily="18" charset="0"/>
                  </a:rPr>
                  <a:t> and </a:t>
                </a:r>
                <a14:m>
                  <m:oMath xmlns:m="http://schemas.openxmlformats.org/officeDocument/2006/math">
                    <m:sSub>
                      <m:sSubPr>
                        <m:ctrlPr>
                          <a:rPr lang="en-US" i="1">
                            <a:latin typeface="Cambria Math" panose="02040503050406030204" pitchFamily="18" charset="0"/>
                            <a:ea typeface="Cambria" panose="02040503050406030204" pitchFamily="18" charset="0"/>
                          </a:rPr>
                        </m:ctrlPr>
                      </m:sSubPr>
                      <m:e>
                        <m:r>
                          <a:rPr lang="en-US" i="1">
                            <a:latin typeface="Cambria Math" panose="02040503050406030204" pitchFamily="18" charset="0"/>
                            <a:ea typeface="Cambria" panose="02040503050406030204" pitchFamily="18" charset="0"/>
                          </a:rPr>
                          <m:t>𝐹</m:t>
                        </m:r>
                      </m:e>
                      <m:sub>
                        <m:r>
                          <a:rPr lang="en-US" i="1">
                            <a:latin typeface="Cambria Math" panose="02040503050406030204" pitchFamily="18" charset="0"/>
                            <a:ea typeface="Cambria" panose="02040503050406030204" pitchFamily="18" charset="0"/>
                          </a:rPr>
                          <m:t>𝑡</m:t>
                        </m:r>
                        <m:r>
                          <a:rPr lang="en-US" i="1">
                            <a:latin typeface="Cambria Math" panose="02040503050406030204" pitchFamily="18" charset="0"/>
                            <a:ea typeface="Cambria" panose="02040503050406030204" pitchFamily="18" charset="0"/>
                          </a:rPr>
                          <m:t>→1</m:t>
                        </m:r>
                      </m:sub>
                    </m:sSub>
                    <m:r>
                      <a:rPr lang="en-US" i="1">
                        <a:latin typeface="Cambria Math" panose="02040503050406030204" pitchFamily="18" charset="0"/>
                        <a:ea typeface="Cambria" panose="02040503050406030204" pitchFamily="18" charset="0"/>
                      </a:rPr>
                      <m:t> </m:t>
                    </m:r>
                    <m:r>
                      <a:rPr lang="en-US" b="0" i="0" smtClean="0">
                        <a:latin typeface="Cambria Math" panose="02040503050406030204" pitchFamily="18" charset="0"/>
                        <a:ea typeface="Cambria" panose="02040503050406030204" pitchFamily="18" charset="0"/>
                      </a:rPr>
                      <m:t>,</m:t>
                    </m:r>
                  </m:oMath>
                </a14:m>
                <a:r>
                  <a:rPr lang="en-US" dirty="0">
                    <a:ea typeface="Cambria" panose="02040503050406030204" pitchFamily="18" charset="0"/>
                  </a:rPr>
                  <a:t> where </a:t>
                </a:r>
                <a14:m>
                  <m:oMath xmlns:m="http://schemas.openxmlformats.org/officeDocument/2006/math">
                    <m:r>
                      <a:rPr lang="en-US" b="0" i="1" smtClean="0">
                        <a:latin typeface="Cambria Math" panose="02040503050406030204" pitchFamily="18" charset="0"/>
                        <a:ea typeface="Cambria" panose="02040503050406030204" pitchFamily="18" charset="0"/>
                      </a:rPr>
                      <m:t>𝑡</m:t>
                    </m:r>
                    <m:r>
                      <a:rPr lang="en-US" b="0" i="1" smtClean="0">
                        <a:latin typeface="Cambria Math" panose="02040503050406030204" pitchFamily="18" charset="0"/>
                        <a:ea typeface="Cambria" panose="02040503050406030204" pitchFamily="18" charset="0"/>
                      </a:rPr>
                      <m:t>=0.5</m:t>
                    </m:r>
                  </m:oMath>
                </a14:m>
                <a:r>
                  <a:rPr lang="en-US" dirty="0">
                    <a:ea typeface="Cambria" panose="02040503050406030204" pitchFamily="18" charset="0"/>
                  </a:rPr>
                  <a:t> </a:t>
                </a:r>
              </a:p>
              <a:p>
                <a:pPr lvl="2"/>
                <a:r>
                  <a:rPr lang="zh-CN" altLang="en-US"/>
                  <a:t>使用</a:t>
                </a:r>
                <a:r>
                  <a:rPr lang="en-US" altLang="zh-CN"/>
                  <a:t> FlowNet </a:t>
                </a:r>
                <a:r>
                  <a:rPr lang="zh-CN" altLang="en-US"/>
                  <a:t>估计光流</a:t>
                </a:r>
                <a:r>
                  <a:rPr lang="en-US" altLang="zh-CN"/>
                  <a:t> </a:t>
                </a:r>
                <a:r>
                  <a:rPr lang="en-US" altLang="en-US"/>
                  <a:t>→</a:t>
                </a:r>
                <a:r>
                  <a:rPr lang="en-US" altLang="zh-CN"/>
                  <a:t> STN</a:t>
                </a:r>
                <a:r>
                  <a:rPr lang="zh-CN" altLang="en-US"/>
                  <a:t>（空间变换网络）进行图像变形（</a:t>
                </a:r>
                <a:r>
                  <a:rPr lang="en-US" altLang="zh-CN"/>
                  <a:t>warp</a:t>
                </a:r>
                <a:r>
                  <a:rPr lang="zh-CN" altLang="en-US"/>
                  <a:t>）</a:t>
                </a:r>
                <a:r>
                  <a:rPr lang="en-US" altLang="en-US"/>
                  <a:t>→</a:t>
                </a:r>
                <a:r>
                  <a:rPr lang="en-US" altLang="zh-CN"/>
                  <a:t> </a:t>
                </a:r>
                <a:r>
                  <a:rPr lang="zh-CN" altLang="en-US"/>
                  <a:t>拼接（</a:t>
                </a:r>
                <a:r>
                  <a:rPr lang="en-US" altLang="zh-CN"/>
                  <a:t>concat</a:t>
                </a:r>
                <a:r>
                  <a:rPr lang="zh-CN" altLang="en-US"/>
                  <a:t>）</a:t>
                </a:r>
                <a:r>
                  <a:rPr lang="en-US" altLang="en-US"/>
                  <a:t>→</a:t>
                </a:r>
                <a:r>
                  <a:rPr lang="en-US" altLang="zh-CN"/>
                  <a:t> </a:t>
                </a:r>
                <a:r>
                  <a:rPr lang="zh-CN" altLang="en-US"/>
                  <a:t>送入</a:t>
                </a:r>
                <a:r>
                  <a:rPr lang="en-US" altLang="zh-CN"/>
                  <a:t> Improc Net</a:t>
                </a:r>
                <a:r>
                  <a:rPr lang="zh-CN" altLang="en-US"/>
                  <a:t>（图像处理网络）生成最终插值帧。</a:t>
                </a:r>
              </a:p>
              <a:p>
                <a:pPr lvl="1"/>
                <a:endParaRPr lang="en-US" dirty="0">
                  <a:ea typeface="Cambria" panose="02040503050406030204" pitchFamily="18" charset="0"/>
                </a:endParaRPr>
              </a:p>
            </p:txBody>
          </p:sp>
        </mc:Choice>
        <mc:Fallback xmlns="">
          <p:sp>
            <p:nvSpPr>
              <p:cNvPr id="3" name="內容版面配置區 2"/>
              <p:cNvSpPr>
                <a:spLocks noRot="1" noChangeAspect="1" noMove="1" noResize="1" noEditPoints="1" noAdjustHandles="1" noChangeArrowheads="1" noChangeShapeType="1" noTextEdit="1"/>
              </p:cNvSpPr>
              <p:nvPr>
                <p:ph idx="1"/>
              </p:nvPr>
            </p:nvSpPr>
            <p:spPr>
              <a:xfrm>
                <a:off x="838200" y="1082112"/>
                <a:ext cx="10515600" cy="5143240"/>
              </a:xfrm>
              <a:blipFill rotWithShape="1">
                <a:blip r:embed="rId2"/>
                <a:stretch>
                  <a:fillRect t="-1" b="9"/>
                </a:stretch>
              </a:blipFill>
            </p:spPr>
            <p:txBody>
              <a:bodyPr/>
              <a:lstStyle/>
              <a:p>
                <a:r>
                  <a:rPr lang="zh-CN" altLang="en-US">
                    <a:noFill/>
                  </a:rPr>
                  <a:t> </a:t>
                </a:r>
              </a:p>
            </p:txBody>
          </p:sp>
        </mc:Fallback>
      </mc:AlternateContent>
      <p:grpSp>
        <p:nvGrpSpPr>
          <p:cNvPr id="4" name="群組 3"/>
          <p:cNvGrpSpPr/>
          <p:nvPr/>
        </p:nvGrpSpPr>
        <p:grpSpPr>
          <a:xfrm>
            <a:off x="1074434" y="3364865"/>
            <a:ext cx="2396701" cy="1561420"/>
            <a:chOff x="933002" y="2869319"/>
            <a:chExt cx="3097885" cy="2007384"/>
          </a:xfrm>
        </p:grpSpPr>
        <p:pic>
          <p:nvPicPr>
            <p:cNvPr id="5" name="Picture 2" descr="Lenna - Wikipedi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086" t="16503" b="377"/>
            <a:stretch>
              <a:fillRect/>
            </a:stretch>
          </p:blipFill>
          <p:spPr bwMode="auto">
            <a:xfrm>
              <a:off x="2177142" y="2960913"/>
              <a:ext cx="1853745" cy="188105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933002" y="3749094"/>
              <a:ext cx="1644738" cy="474819"/>
            </a:xfrm>
            <a:prstGeom prst="rect">
              <a:avLst/>
            </a:prstGeom>
            <a:noFill/>
          </p:spPr>
          <p:txBody>
            <a:bodyPr wrap="square" rtlCol="0">
              <a:spAutoFit/>
            </a:bodyPr>
            <a:lstStyle/>
            <a:p>
              <a:r>
                <a:rPr lang="en-US" dirty="0"/>
                <a:t>Frame 0</a:t>
              </a:r>
            </a:p>
          </p:txBody>
        </p:sp>
        <p:grpSp>
          <p:nvGrpSpPr>
            <p:cNvPr id="7" name="群組 6"/>
            <p:cNvGrpSpPr/>
            <p:nvPr/>
          </p:nvGrpSpPr>
          <p:grpSpPr>
            <a:xfrm>
              <a:off x="2177141" y="2869319"/>
              <a:ext cx="1853746" cy="2007384"/>
              <a:chOff x="2177140" y="2834583"/>
              <a:chExt cx="1853746" cy="2007384"/>
            </a:xfrm>
          </p:grpSpPr>
          <p:cxnSp>
            <p:nvCxnSpPr>
              <p:cNvPr id="8" name="直線接點 7"/>
              <p:cNvCxnSpPr/>
              <p:nvPr/>
            </p:nvCxnSpPr>
            <p:spPr>
              <a:xfrm flipV="1">
                <a:off x="2177140" y="3222192"/>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V="1">
                <a:off x="2177140" y="3605348"/>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177140" y="4058194"/>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2177141" y="4489171"/>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586447"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069773"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3561808"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5" name="群組 14"/>
          <p:cNvGrpSpPr/>
          <p:nvPr/>
        </p:nvGrpSpPr>
        <p:grpSpPr>
          <a:xfrm>
            <a:off x="1069120" y="4956377"/>
            <a:ext cx="2406381" cy="1566347"/>
            <a:chOff x="4548826" y="2850281"/>
            <a:chExt cx="3049992" cy="2026422"/>
          </a:xfrm>
        </p:grpSpPr>
        <p:pic>
          <p:nvPicPr>
            <p:cNvPr id="16" name="Picture 2" descr="Lenna - Wikipedi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3" t="-1048" r="21941" b="18240"/>
            <a:stretch>
              <a:fillRect/>
            </a:stretch>
          </p:blipFill>
          <p:spPr bwMode="auto">
            <a:xfrm>
              <a:off x="5779134" y="2919577"/>
              <a:ext cx="1814149" cy="1922389"/>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p:cNvSpPr txBox="1"/>
            <p:nvPr/>
          </p:nvSpPr>
          <p:spPr>
            <a:xfrm>
              <a:off x="4548826" y="3442063"/>
              <a:ext cx="1644739" cy="477814"/>
            </a:xfrm>
            <a:prstGeom prst="rect">
              <a:avLst/>
            </a:prstGeom>
            <a:noFill/>
          </p:spPr>
          <p:txBody>
            <a:bodyPr wrap="square" rtlCol="0">
              <a:spAutoFit/>
            </a:bodyPr>
            <a:lstStyle/>
            <a:p>
              <a:r>
                <a:rPr lang="en-US" dirty="0"/>
                <a:t>Frame 1</a:t>
              </a:r>
            </a:p>
          </p:txBody>
        </p:sp>
        <p:grpSp>
          <p:nvGrpSpPr>
            <p:cNvPr id="18" name="群組 17"/>
            <p:cNvGrpSpPr/>
            <p:nvPr/>
          </p:nvGrpSpPr>
          <p:grpSpPr>
            <a:xfrm>
              <a:off x="5741309" y="2850281"/>
              <a:ext cx="1857509" cy="2026422"/>
              <a:chOff x="5813562" y="2815545"/>
              <a:chExt cx="1857509" cy="2026422"/>
            </a:xfrm>
          </p:grpSpPr>
          <p:cxnSp>
            <p:nvCxnSpPr>
              <p:cNvPr id="19" name="直線接點 18"/>
              <p:cNvCxnSpPr/>
              <p:nvPr/>
            </p:nvCxnSpPr>
            <p:spPr>
              <a:xfrm flipV="1">
                <a:off x="5813563" y="3162416"/>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5813562" y="3575976"/>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5813562" y="4015467"/>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flipV="1">
                <a:off x="5817326" y="4454960"/>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257110"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740436"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7205568" y="2815545"/>
                <a:ext cx="0" cy="200738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26" name="圖片 25"/>
          <p:cNvPicPr>
            <a:picLocks noChangeAspect="1"/>
          </p:cNvPicPr>
          <p:nvPr/>
        </p:nvPicPr>
        <p:blipFill>
          <a:blip r:embed="rId5"/>
          <a:stretch>
            <a:fillRect/>
          </a:stretch>
        </p:blipFill>
        <p:spPr>
          <a:xfrm>
            <a:off x="4626363" y="3597781"/>
            <a:ext cx="1955891" cy="1139812"/>
          </a:xfrm>
          <a:prstGeom prst="rect">
            <a:avLst/>
          </a:prstGeom>
        </p:spPr>
      </p:pic>
      <p:pic>
        <p:nvPicPr>
          <p:cNvPr id="27" name="圖片 26"/>
          <p:cNvPicPr>
            <a:picLocks noChangeAspect="1"/>
          </p:cNvPicPr>
          <p:nvPr/>
        </p:nvPicPr>
        <p:blipFill>
          <a:blip r:embed="rId6"/>
          <a:stretch>
            <a:fillRect/>
          </a:stretch>
        </p:blipFill>
        <p:spPr>
          <a:xfrm>
            <a:off x="4746172" y="5173471"/>
            <a:ext cx="1836082" cy="1050111"/>
          </a:xfrm>
          <a:prstGeom prst="rect">
            <a:avLst/>
          </a:prstGeom>
        </p:spPr>
      </p:pic>
      <p:cxnSp>
        <p:nvCxnSpPr>
          <p:cNvPr id="29" name="直線單箭頭接點 28"/>
          <p:cNvCxnSpPr/>
          <p:nvPr/>
        </p:nvCxnSpPr>
        <p:spPr>
          <a:xfrm>
            <a:off x="3579224" y="4168047"/>
            <a:ext cx="9666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3579224" y="5746908"/>
            <a:ext cx="9666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V="1">
            <a:off x="3579224" y="4301805"/>
            <a:ext cx="966651" cy="138189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586707" y="4292933"/>
            <a:ext cx="1014047" cy="138189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26" idx="3"/>
          </p:cNvCxnSpPr>
          <p:nvPr/>
        </p:nvCxnSpPr>
        <p:spPr>
          <a:xfrm>
            <a:off x="6582254" y="4167687"/>
            <a:ext cx="2626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6582254" y="5674823"/>
            <a:ext cx="2626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6893059" y="3819003"/>
            <a:ext cx="1105989" cy="6531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STN</a:t>
            </a:r>
          </a:p>
        </p:txBody>
      </p:sp>
      <p:sp>
        <p:nvSpPr>
          <p:cNvPr id="42" name="矩形 41"/>
          <p:cNvSpPr/>
          <p:nvPr/>
        </p:nvSpPr>
        <p:spPr>
          <a:xfrm>
            <a:off x="6893059" y="5348251"/>
            <a:ext cx="1105989" cy="6531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STN</a:t>
            </a:r>
          </a:p>
        </p:txBody>
      </p:sp>
      <p:cxnSp>
        <p:nvCxnSpPr>
          <p:cNvPr id="46" name="直線接點 45"/>
          <p:cNvCxnSpPr/>
          <p:nvPr/>
        </p:nvCxnSpPr>
        <p:spPr>
          <a:xfrm flipV="1">
            <a:off x="3579224" y="3512910"/>
            <a:ext cx="3866829" cy="87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flipV="1">
            <a:off x="3579223" y="6399774"/>
            <a:ext cx="3866829" cy="87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7437344" y="3521619"/>
            <a:ext cx="1" cy="297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7446052" y="6081939"/>
            <a:ext cx="0" cy="3265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圖片 51"/>
          <p:cNvPicPr>
            <a:picLocks noChangeAspect="1"/>
          </p:cNvPicPr>
          <p:nvPr/>
        </p:nvPicPr>
        <p:blipFill>
          <a:blip r:embed="rId7"/>
          <a:stretch>
            <a:fillRect/>
          </a:stretch>
        </p:blipFill>
        <p:spPr>
          <a:xfrm>
            <a:off x="9176067" y="4281611"/>
            <a:ext cx="1085151" cy="1458171"/>
          </a:xfrm>
          <a:prstGeom prst="rect">
            <a:avLst/>
          </a:prstGeom>
        </p:spPr>
      </p:pic>
      <p:grpSp>
        <p:nvGrpSpPr>
          <p:cNvPr id="53" name="群組 52"/>
          <p:cNvGrpSpPr/>
          <p:nvPr/>
        </p:nvGrpSpPr>
        <p:grpSpPr>
          <a:xfrm>
            <a:off x="10261218" y="4052224"/>
            <a:ext cx="1457056" cy="1881052"/>
            <a:chOff x="2177141" y="2869319"/>
            <a:chExt cx="1958025" cy="2399797"/>
          </a:xfrm>
        </p:grpSpPr>
        <p:pic>
          <p:nvPicPr>
            <p:cNvPr id="54" name="Picture 2" descr="Lenna - Wikipedia"/>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235" t="9961" r="8850" b="6919"/>
            <a:stretch>
              <a:fillRect/>
            </a:stretch>
          </p:blipFill>
          <p:spPr bwMode="auto">
            <a:xfrm>
              <a:off x="2177142" y="2960913"/>
              <a:ext cx="1853745" cy="1881053"/>
            </a:xfrm>
            <a:prstGeom prst="rect">
              <a:avLst/>
            </a:prstGeom>
            <a:noFill/>
            <a:extLst>
              <a:ext uri="{909E8E84-426E-40DD-AFC4-6F175D3DCCD1}">
                <a14:hiddenFill xmlns:a14="http://schemas.microsoft.com/office/drawing/2010/main">
                  <a:solidFill>
                    <a:srgbClr val="FFFFFF"/>
                  </a:solidFill>
                </a14:hiddenFill>
              </a:ext>
            </a:extLst>
          </p:spPr>
        </p:pic>
        <p:sp>
          <p:nvSpPr>
            <p:cNvPr id="55" name="文字方塊 54"/>
            <p:cNvSpPr txBox="1"/>
            <p:nvPr/>
          </p:nvSpPr>
          <p:spPr>
            <a:xfrm>
              <a:off x="2490428" y="4797932"/>
              <a:ext cx="1644738" cy="471184"/>
            </a:xfrm>
            <a:prstGeom prst="rect">
              <a:avLst/>
            </a:prstGeom>
            <a:noFill/>
          </p:spPr>
          <p:txBody>
            <a:bodyPr wrap="square" rtlCol="0">
              <a:spAutoFit/>
            </a:bodyPr>
            <a:lstStyle/>
            <a:p>
              <a:r>
                <a:rPr lang="en-US" dirty="0"/>
                <a:t>Frame 0.5</a:t>
              </a:r>
            </a:p>
          </p:txBody>
        </p:sp>
        <p:grpSp>
          <p:nvGrpSpPr>
            <p:cNvPr id="56" name="群組 55"/>
            <p:cNvGrpSpPr/>
            <p:nvPr/>
          </p:nvGrpSpPr>
          <p:grpSpPr>
            <a:xfrm>
              <a:off x="2177141" y="2869319"/>
              <a:ext cx="1853746" cy="2007384"/>
              <a:chOff x="2177140" y="2834583"/>
              <a:chExt cx="1853746" cy="2007384"/>
            </a:xfrm>
          </p:grpSpPr>
          <p:cxnSp>
            <p:nvCxnSpPr>
              <p:cNvPr id="57" name="直線接點 56"/>
              <p:cNvCxnSpPr/>
              <p:nvPr/>
            </p:nvCxnSpPr>
            <p:spPr>
              <a:xfrm flipV="1">
                <a:off x="2177140" y="3222192"/>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flipV="1">
                <a:off x="2177140" y="3605348"/>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flipV="1">
                <a:off x="2177140" y="4058194"/>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flipV="1">
                <a:off x="2177141" y="4489171"/>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2586447"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3069773"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3561808"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6" name="矩形 65"/>
          <p:cNvSpPr/>
          <p:nvPr/>
        </p:nvSpPr>
        <p:spPr>
          <a:xfrm>
            <a:off x="7532479" y="4738435"/>
            <a:ext cx="1263477" cy="32165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concat</a:t>
            </a:r>
            <a:endParaRPr lang="en-US" dirty="0"/>
          </a:p>
        </p:txBody>
      </p:sp>
      <p:cxnSp>
        <p:nvCxnSpPr>
          <p:cNvPr id="67" name="直線單箭頭接點 66"/>
          <p:cNvCxnSpPr/>
          <p:nvPr/>
        </p:nvCxnSpPr>
        <p:spPr>
          <a:xfrm>
            <a:off x="8874518" y="4910559"/>
            <a:ext cx="2626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7297124" y="4854873"/>
            <a:ext cx="2353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7297123" y="4956377"/>
            <a:ext cx="2353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7297123" y="4956377"/>
            <a:ext cx="0" cy="3918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7297123" y="4472146"/>
            <a:ext cx="0" cy="3918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文字方塊 73"/>
          <p:cNvSpPr txBox="1"/>
          <p:nvPr/>
        </p:nvSpPr>
        <p:spPr>
          <a:xfrm>
            <a:off x="8120674" y="191126"/>
            <a:ext cx="4023060" cy="784830"/>
          </a:xfrm>
          <a:prstGeom prst="rect">
            <a:avLst/>
          </a:prstGeom>
          <a:noFill/>
        </p:spPr>
        <p:txBody>
          <a:bodyPr wrap="square" rtlCol="0">
            <a:spAutoFit/>
          </a:bodyPr>
          <a:lstStyle/>
          <a:p>
            <a:r>
              <a:rPr lang="en-US" sz="1500" dirty="0">
                <a:solidFill>
                  <a:srgbClr val="FF0000"/>
                </a:solidFill>
              </a:rPr>
              <a:t>Remark:</a:t>
            </a:r>
            <a:br>
              <a:rPr lang="en-US" sz="1500" dirty="0"/>
            </a:br>
            <a:r>
              <a:rPr lang="en-US" sz="1500" dirty="0"/>
              <a:t>STN: Spatial Transformer Network</a:t>
            </a:r>
          </a:p>
          <a:p>
            <a:r>
              <a:rPr lang="en-US" sz="1500" dirty="0" err="1"/>
              <a:t>concat</a:t>
            </a:r>
            <a:r>
              <a:rPr lang="en-US" sz="1500" dirty="0"/>
              <a:t>: concatenate tensors along channel axis</a:t>
            </a:r>
          </a:p>
        </p:txBody>
      </p:sp>
      <mc:AlternateContent xmlns:mc="http://schemas.openxmlformats.org/markup-compatibility/2006" xmlns:a14="http://schemas.microsoft.com/office/drawing/2010/main">
        <mc:Choice Requires="a14">
          <p:sp>
            <p:nvSpPr>
              <p:cNvPr id="75" name="文字方塊 74"/>
              <p:cNvSpPr txBox="1"/>
              <p:nvPr/>
            </p:nvSpPr>
            <p:spPr>
              <a:xfrm>
                <a:off x="5649973" y="4518034"/>
                <a:ext cx="837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panose="02040503050406030204" pitchFamily="18" charset="0"/>
                            </a:rPr>
                          </m:ctrlPr>
                        </m:sSubPr>
                        <m:e>
                          <m:r>
                            <a:rPr lang="en-US" i="1">
                              <a:latin typeface="Cambria Math" panose="02040503050406030204" pitchFamily="18" charset="0"/>
                              <a:ea typeface="Cambria" panose="02040503050406030204" pitchFamily="18" charset="0"/>
                            </a:rPr>
                            <m:t>𝐹</m:t>
                          </m:r>
                        </m:e>
                        <m:sub>
                          <m:r>
                            <a:rPr lang="en-US" i="1">
                              <a:latin typeface="Cambria Math" panose="02040503050406030204" pitchFamily="18" charset="0"/>
                              <a:ea typeface="Cambria" panose="02040503050406030204" pitchFamily="18" charset="0"/>
                            </a:rPr>
                            <m:t>𝑡</m:t>
                          </m:r>
                          <m:r>
                            <a:rPr lang="en-US" i="1">
                              <a:latin typeface="Cambria Math" panose="02040503050406030204" pitchFamily="18" charset="0"/>
                              <a:ea typeface="Cambria" panose="02040503050406030204" pitchFamily="18" charset="0"/>
                            </a:rPr>
                            <m:t>→0</m:t>
                          </m:r>
                        </m:sub>
                      </m:sSub>
                    </m:oMath>
                  </m:oMathPara>
                </a14:m>
                <a:endParaRPr lang="en-US"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5649973" y="4518034"/>
                <a:ext cx="837158" cy="369332"/>
              </a:xfrm>
              <a:prstGeom prst="rect">
                <a:avLst/>
              </a:prstGeom>
              <a:blipFill rotWithShape="1">
                <a:blip r:embed="rId9"/>
                <a:stretch>
                  <a:fillRect l="-45" t="-2" r="72" b="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5650249" y="6054356"/>
                <a:ext cx="837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panose="02040503050406030204" pitchFamily="18" charset="0"/>
                            </a:rPr>
                          </m:ctrlPr>
                        </m:sSubPr>
                        <m:e>
                          <m:r>
                            <a:rPr lang="en-US" i="1">
                              <a:latin typeface="Cambria Math" panose="02040503050406030204" pitchFamily="18" charset="0"/>
                              <a:ea typeface="Cambria" panose="02040503050406030204" pitchFamily="18" charset="0"/>
                            </a:rPr>
                            <m:t>𝐹</m:t>
                          </m:r>
                        </m:e>
                        <m:sub>
                          <m:r>
                            <a:rPr lang="en-US" i="1">
                              <a:latin typeface="Cambria Math" panose="02040503050406030204" pitchFamily="18" charset="0"/>
                              <a:ea typeface="Cambria" panose="02040503050406030204" pitchFamily="18" charset="0"/>
                            </a:rPr>
                            <m:t>𝑡</m:t>
                          </m:r>
                          <m:r>
                            <a:rPr lang="en-US" i="1">
                              <a:latin typeface="Cambria Math" panose="02040503050406030204" pitchFamily="18" charset="0"/>
                              <a:ea typeface="Cambria" panose="02040503050406030204" pitchFamily="18" charset="0"/>
                            </a:rPr>
                            <m:t>→1</m:t>
                          </m:r>
                        </m:sub>
                      </m:sSub>
                    </m:oMath>
                  </m:oMathPara>
                </a14:m>
                <a:endParaRPr lang="en-US"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5650249" y="6054356"/>
                <a:ext cx="837158" cy="369332"/>
              </a:xfrm>
              <a:prstGeom prst="rect">
                <a:avLst/>
              </a:prstGeom>
              <a:blipFill rotWithShape="1">
                <a:blip r:embed="rId10"/>
                <a:stretch>
                  <a:fillRect l="-2" t="-72" r="30" b="8"/>
                </a:stretch>
              </a:blipFill>
            </p:spPr>
            <p:txBody>
              <a:bodyPr/>
              <a:lstStyle/>
              <a:p>
                <a:r>
                  <a:rPr lang="zh-CN" altLang="en-US">
                    <a:noFill/>
                  </a:rPr>
                  <a:t> </a:t>
                </a:r>
              </a:p>
            </p:txBody>
          </p:sp>
        </mc:Fallback>
      </mc:AlternateContent>
      <p:sp>
        <p:nvSpPr>
          <p:cNvPr id="77" name="文字方塊 76"/>
          <p:cNvSpPr txBox="1"/>
          <p:nvPr/>
        </p:nvSpPr>
        <p:spPr>
          <a:xfrm>
            <a:off x="0" y="6522724"/>
            <a:ext cx="12192000" cy="323165"/>
          </a:xfrm>
          <a:prstGeom prst="rect">
            <a:avLst/>
          </a:prstGeom>
          <a:solidFill>
            <a:schemeClr val="accent1">
              <a:lumMod val="20000"/>
              <a:lumOff val="80000"/>
            </a:schemeClr>
          </a:solidFill>
        </p:spPr>
        <p:txBody>
          <a:bodyPr wrap="square" rtlCol="0">
            <a:spAutoFit/>
          </a:bodyPr>
          <a:lstStyle/>
          <a:p>
            <a:r>
              <a:rPr lang="en-US" sz="1500" dirty="0"/>
              <a:t>Reference: </a:t>
            </a:r>
            <a:r>
              <a:rPr lang="en-US" sz="1500" dirty="0" err="1"/>
              <a:t>Xue</a:t>
            </a:r>
            <a:r>
              <a:rPr lang="en-US" sz="1500" dirty="0"/>
              <a:t>, </a:t>
            </a:r>
            <a:r>
              <a:rPr lang="en-US" sz="1500" dirty="0" err="1"/>
              <a:t>Tianfan</a:t>
            </a:r>
            <a:r>
              <a:rPr lang="en-US" sz="1500" dirty="0"/>
              <a:t> et al. “Video Enhancement with Task-Oriented Flow.” </a:t>
            </a:r>
            <a:r>
              <a:rPr lang="en-US" sz="1500" i="1" dirty="0"/>
              <a:t>International Journal of Computer Vision</a:t>
            </a:r>
            <a:r>
              <a:rPr lang="en-US" sz="1500" dirty="0"/>
              <a:t> (2017): 1-20.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2"/>
          <a:srcRect b="28391"/>
          <a:stretch>
            <a:fillRect/>
          </a:stretch>
        </p:blipFill>
        <p:spPr>
          <a:xfrm>
            <a:off x="3811141" y="3315706"/>
            <a:ext cx="6689347" cy="3541952"/>
          </a:xfrm>
          <a:prstGeom prst="rect">
            <a:avLst/>
          </a:prstGeom>
        </p:spPr>
      </p:pic>
      <p:sp>
        <p:nvSpPr>
          <p:cNvPr id="2" name="標題 1"/>
          <p:cNvSpPr>
            <a:spLocks noGrp="1"/>
          </p:cNvSpPr>
          <p:nvPr>
            <p:ph type="title"/>
          </p:nvPr>
        </p:nvSpPr>
        <p:spPr>
          <a:xfrm>
            <a:off x="838200" y="219809"/>
            <a:ext cx="10515600" cy="1151791"/>
          </a:xfrm>
        </p:spPr>
        <p:txBody>
          <a:bodyPr/>
          <a:lstStyle/>
          <a:p>
            <a:r>
              <a:rPr lang="en-US" dirty="0"/>
              <a:t>Kernel-based VFI</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371600"/>
                <a:ext cx="10515600" cy="5002823"/>
              </a:xfrm>
            </p:spPr>
            <p:txBody>
              <a:bodyPr/>
              <a:lstStyle/>
              <a:p>
                <a:r>
                  <a:rPr lang="en-US" dirty="0"/>
                  <a:t>Classic SOTA:</a:t>
                </a:r>
                <a:br>
                  <a:rPr lang="en-US" dirty="0"/>
                </a:br>
                <a:r>
                  <a:rPr lang="en-US" dirty="0"/>
                  <a:t>Video Frame Interpolation via Adaptive Convolution </a:t>
                </a:r>
                <a:r>
                  <a:rPr lang="en-US" dirty="0">
                    <a:solidFill>
                      <a:schemeClr val="bg1">
                        <a:lumMod val="50000"/>
                      </a:schemeClr>
                    </a:solidFill>
                    <a:latin typeface="Cambria" panose="02040503050406030204" pitchFamily="18" charset="0"/>
                    <a:ea typeface="Cambria" panose="02040503050406030204" pitchFamily="18" charset="0"/>
                  </a:rPr>
                  <a:t>(CVPR 2017)</a:t>
                </a:r>
                <a:r>
                  <a:rPr lang="en-US" dirty="0"/>
                  <a:t>.</a:t>
                </a:r>
              </a:p>
              <a:p>
                <a:pPr lvl="1"/>
                <a14:m>
                  <m:oMath xmlns:m="http://schemas.openxmlformats.org/officeDocument/2006/math">
                    <m:r>
                      <a:rPr lang="en-US" i="1" dirty="0" smtClean="0">
                        <a:latin typeface="Cambria Math" panose="02040503050406030204" pitchFamily="18" charset="0"/>
                      </a:rPr>
                      <m:t>对于每个中间帧像素</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𝑦</m:t>
                    </m:r>
                    <m:r>
                      <a:rPr lang="en-US" i="1" dirty="0" smtClean="0">
                        <a:latin typeface="Cambria Math" panose="02040503050406030204" pitchFamily="18" charset="0"/>
                      </a:rPr>
                      <m:t> ) </m:t>
                    </m:r>
                    <m:r>
                      <a:rPr lang="en-US" i="1" dirty="0" smtClean="0">
                        <a:latin typeface="Cambria Math" panose="02040503050406030204" pitchFamily="18" charset="0"/>
                      </a:rPr>
                      <m:t>，模型会估计一个卷积核</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，并将其应用在：</m:t>
                    </m:r>
                  </m:oMath>
                </a14:m>
                <a:r>
                  <a:rPr lang="en-US" dirty="0"/>
                  <a:t>patches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1</m:t>
                    </m:r>
                  </m:oMath>
                </a14:m>
                <a:r>
                  <a:rPr lang="en-US" dirty="0"/>
                  <a:t> (from frame 1) and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2</m:t>
                    </m:r>
                  </m:oMath>
                </a14:m>
                <a:r>
                  <a:rPr lang="en-US" dirty="0"/>
                  <a:t> (from frame 2) </a:t>
                </a:r>
              </a:p>
              <a:p>
                <a:pPr lvl="1"/>
                <a:r>
                  <a:rPr lang="zh-CN" altLang="en-US" dirty="0"/>
                  <a:t>然后</a:t>
                </a:r>
                <a:r>
                  <a:rPr lang="zh-CN" altLang="en-US"/>
                  <a:t>利用该卷积核融合</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1</m:t>
                    </m:r>
                  </m:oMath>
                </a14:m>
                <a:r>
                  <a:rPr lang="en-US" dirty="0">
                    <a:sym typeface="+mn-ea"/>
                  </a:rPr>
                  <a:t> (from frame 1) and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2</m:t>
                    </m:r>
                  </m:oMath>
                </a14:m>
                <a:r>
                  <a:rPr lang="zh-CN" altLang="en-US" dirty="0">
                    <a:latin typeface="Cambria Math" panose="02040503050406030204" pitchFamily="18" charset="0"/>
                  </a:rPr>
                  <a:t>，</a:t>
                </a:r>
                <a:r>
                  <a:rPr lang="zh-CN" altLang="en-US"/>
                  <a:t>生成中间帧中该位置的像素</a:t>
                </a:r>
              </a:p>
            </p:txBody>
          </p:sp>
        </mc:Choice>
        <mc:Fallback xmlns="">
          <p:sp>
            <p:nvSpPr>
              <p:cNvPr id="3" name="內容版面配置區 2"/>
              <p:cNvSpPr>
                <a:spLocks noRot="1" noChangeAspect="1" noMove="1" noResize="1" noEditPoints="1" noAdjustHandles="1" noChangeArrowheads="1" noChangeShapeType="1" noTextEdit="1"/>
              </p:cNvSpPr>
              <p:nvPr>
                <p:ph idx="1"/>
              </p:nvPr>
            </p:nvSpPr>
            <p:spPr>
              <a:xfrm>
                <a:off x="838200" y="1371600"/>
                <a:ext cx="10515600" cy="5002823"/>
              </a:xfrm>
              <a:blipFill rotWithShape="1">
                <a:blip r:embed="rId3"/>
                <a:stretch>
                  <a:fillRect b="6"/>
                </a:stretch>
              </a:blipFill>
            </p:spPr>
            <p:txBody>
              <a:bodyPr/>
              <a:lstStyle/>
              <a:p>
                <a:r>
                  <a:rPr lang="zh-CN" altLang="en-US">
                    <a:noFill/>
                  </a:rPr>
                  <a:t> </a:t>
                </a:r>
              </a:p>
            </p:txBody>
          </p:sp>
        </mc:Fallback>
      </mc:AlternateContent>
      <p:sp>
        <p:nvSpPr>
          <p:cNvPr id="6" name="文字方塊 5"/>
          <p:cNvSpPr txBox="1"/>
          <p:nvPr/>
        </p:nvSpPr>
        <p:spPr>
          <a:xfrm>
            <a:off x="0" y="6540142"/>
            <a:ext cx="12192000" cy="300082"/>
          </a:xfrm>
          <a:prstGeom prst="rect">
            <a:avLst/>
          </a:prstGeom>
          <a:solidFill>
            <a:schemeClr val="accent1">
              <a:lumMod val="20000"/>
              <a:lumOff val="80000"/>
            </a:schemeClr>
          </a:solidFill>
        </p:spPr>
        <p:txBody>
          <a:bodyPr wrap="square" rtlCol="0">
            <a:spAutoFit/>
          </a:bodyPr>
          <a:lstStyle/>
          <a:p>
            <a:r>
              <a:rPr lang="en-US" sz="1350" dirty="0"/>
              <a:t>Reference: </a:t>
            </a:r>
            <a:r>
              <a:rPr lang="en-US" sz="1350" dirty="0" err="1"/>
              <a:t>Niklaus</a:t>
            </a:r>
            <a:r>
              <a:rPr lang="en-US" sz="1350" dirty="0"/>
              <a:t>, Simon et al. “Video Frame Interpolation via Adaptive Convolution.” </a:t>
            </a:r>
            <a:r>
              <a:rPr lang="en-US" sz="1350" i="1" dirty="0"/>
              <a:t>2017 IEEE Conference on Computer Vision and Pattern Recognition (CVPR)</a:t>
            </a:r>
            <a:r>
              <a:rPr lang="en-US" sz="1350" dirty="0"/>
              <a:t> (2017).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81655" y="1236618"/>
            <a:ext cx="10674531" cy="5137806"/>
          </a:xfrm>
        </p:spPr>
        <p:txBody>
          <a:bodyPr/>
          <a:lstStyle/>
          <a:p>
            <a:r>
              <a:rPr lang="en-US" dirty="0"/>
              <a:t>Classic SOTA:  </a:t>
            </a:r>
            <a:r>
              <a:rPr lang="zh-CN" altLang="en-US"/>
              <a:t>流与卷积协同、结构更复杂，性能更强</a:t>
            </a:r>
            <a:br>
              <a:rPr lang="en-US" dirty="0"/>
            </a:br>
            <a:r>
              <a:rPr lang="en-US" dirty="0" err="1"/>
              <a:t>AdaCoF</a:t>
            </a:r>
            <a:r>
              <a:rPr lang="en-US" dirty="0"/>
              <a:t>: Adaptive Collaboration of Flows for Video Frame Interpolation </a:t>
            </a:r>
            <a:r>
              <a:rPr lang="en-US" dirty="0">
                <a:solidFill>
                  <a:schemeClr val="bg1">
                    <a:lumMod val="50000"/>
                  </a:schemeClr>
                </a:solidFill>
                <a:latin typeface="Cambria" panose="02040503050406030204" pitchFamily="18" charset="0"/>
                <a:ea typeface="Cambria" panose="02040503050406030204" pitchFamily="18" charset="0"/>
              </a:rPr>
              <a:t>(CVPR 2020).</a:t>
            </a:r>
          </a:p>
          <a:p>
            <a:pPr lvl="1"/>
            <a:r>
              <a:rPr lang="zh-CN" altLang="en-US" sz="2200" dirty="0">
                <a:latin typeface="Cambria" panose="02040503050406030204" pitchFamily="18" charset="0"/>
                <a:ea typeface="宋体" panose="02010600030101010101" pitchFamily="2" charset="-122"/>
              </a:rPr>
              <a:t>任务导向的光流</a:t>
            </a:r>
            <a:br>
              <a:rPr lang="en-US" sz="2200" dirty="0">
                <a:latin typeface="Cambria" panose="02040503050406030204" pitchFamily="18" charset="0"/>
                <a:ea typeface="Cambria" panose="02040503050406030204" pitchFamily="18" charset="0"/>
              </a:rPr>
            </a:br>
            <a:r>
              <a:rPr lang="en-US" sz="2200" dirty="0">
                <a:latin typeface="Cambria" panose="02040503050406030204" pitchFamily="18" charset="0"/>
                <a:ea typeface="Cambria" panose="02040503050406030204" pitchFamily="18" charset="0"/>
              </a:rPr>
              <a:t>		+</a:t>
            </a:r>
            <a:br>
              <a:rPr lang="en-US" sz="2200" dirty="0">
                <a:latin typeface="Cambria" panose="02040503050406030204" pitchFamily="18" charset="0"/>
                <a:ea typeface="Cambria" panose="02040503050406030204" pitchFamily="18" charset="0"/>
              </a:rPr>
            </a:br>
            <a:r>
              <a:rPr lang="zh-CN" altLang="en-US"/>
              <a:t>可变形卷积</a:t>
            </a:r>
          </a:p>
        </p:txBody>
      </p:sp>
      <p:pic>
        <p:nvPicPr>
          <p:cNvPr id="4" name="圖片 3"/>
          <p:cNvPicPr>
            <a:picLocks noChangeAspect="1"/>
          </p:cNvPicPr>
          <p:nvPr/>
        </p:nvPicPr>
        <p:blipFill>
          <a:blip r:embed="rId2"/>
          <a:stretch>
            <a:fillRect/>
          </a:stretch>
        </p:blipFill>
        <p:spPr>
          <a:xfrm>
            <a:off x="6372558" y="1986398"/>
            <a:ext cx="5217467" cy="4350015"/>
          </a:xfrm>
          <a:prstGeom prst="rect">
            <a:avLst/>
          </a:prstGeom>
        </p:spPr>
      </p:pic>
      <p:sp>
        <p:nvSpPr>
          <p:cNvPr id="2" name="標題 1"/>
          <p:cNvSpPr>
            <a:spLocks noGrp="1"/>
          </p:cNvSpPr>
          <p:nvPr>
            <p:ph type="title"/>
          </p:nvPr>
        </p:nvSpPr>
        <p:spPr>
          <a:xfrm>
            <a:off x="838200" y="219809"/>
            <a:ext cx="10515600" cy="1016809"/>
          </a:xfrm>
        </p:spPr>
        <p:txBody>
          <a:bodyPr/>
          <a:lstStyle/>
          <a:p>
            <a:r>
              <a:rPr lang="en-US" dirty="0"/>
              <a:t>Hybrid Flow-kernel-based VFI</a:t>
            </a:r>
          </a:p>
        </p:txBody>
      </p:sp>
      <p:pic>
        <p:nvPicPr>
          <p:cNvPr id="5" name="圖片 4"/>
          <p:cNvPicPr>
            <a:picLocks noChangeAspect="1"/>
          </p:cNvPicPr>
          <p:nvPr/>
        </p:nvPicPr>
        <p:blipFill>
          <a:blip r:embed="rId3"/>
          <a:stretch>
            <a:fillRect/>
          </a:stretch>
        </p:blipFill>
        <p:spPr>
          <a:xfrm>
            <a:off x="1828798" y="3427109"/>
            <a:ext cx="2042225" cy="2064585"/>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528018" y="5566993"/>
                <a:ext cx="559090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A 3x3 convolution kernel, each entries having 3 attribute: </a:t>
                </a:r>
                <a14:m>
                  <m:oMath xmlns:m="http://schemas.openxmlformats.org/officeDocument/2006/math">
                    <m:r>
                      <a:rPr lang="en-US" sz="2000" i="1" dirty="0" smtClean="0">
                        <a:latin typeface="Cambria Math" panose="02040503050406030204" pitchFamily="18" charset="0"/>
                      </a:rPr>
                      <m:t>𝑥</m:t>
                    </m:r>
                  </m:oMath>
                </a14:m>
                <a:r>
                  <a:rPr lang="en-US" sz="2000" dirty="0"/>
                  <a:t> offset, </a:t>
                </a:r>
                <a14:m>
                  <m:oMath xmlns:m="http://schemas.openxmlformats.org/officeDocument/2006/math">
                    <m:r>
                      <a:rPr lang="en-US" sz="2000" i="1" dirty="0" smtClean="0">
                        <a:latin typeface="Cambria Math" panose="02040503050406030204" pitchFamily="18" charset="0"/>
                      </a:rPr>
                      <m:t>𝑦</m:t>
                    </m:r>
                  </m:oMath>
                </a14:m>
                <a:r>
                  <a:rPr lang="en-US" sz="2000" dirty="0"/>
                  <a:t> offset, weight  </a:t>
                </a:r>
              </a:p>
            </p:txBody>
          </p:sp>
        </mc:Choice>
        <mc:Fallback xmlns="">
          <p:sp>
            <p:nvSpPr>
              <p:cNvPr id="6" name="文字方塊 5"/>
              <p:cNvSpPr txBox="1">
                <a:spLocks noRot="1" noChangeAspect="1" noMove="1" noResize="1" noEditPoints="1" noAdjustHandles="1" noChangeArrowheads="1" noChangeShapeType="1" noTextEdit="1"/>
              </p:cNvSpPr>
              <p:nvPr/>
            </p:nvSpPr>
            <p:spPr>
              <a:xfrm>
                <a:off x="528018" y="5566993"/>
                <a:ext cx="5590903" cy="707886"/>
              </a:xfrm>
              <a:prstGeom prst="rect">
                <a:avLst/>
              </a:prstGeom>
              <a:blipFill rotWithShape="1">
                <a:blip r:embed="rId4"/>
                <a:stretch>
                  <a:fillRect l="-6" t="-82" r="1" b="63"/>
                </a:stretch>
              </a:blipFill>
            </p:spPr>
            <p:txBody>
              <a:bodyPr/>
              <a:lstStyle/>
              <a:p>
                <a:r>
                  <a:rPr lang="zh-CN" altLang="en-US">
                    <a:noFill/>
                  </a:rPr>
                  <a:t> </a:t>
                </a:r>
              </a:p>
            </p:txBody>
          </p:sp>
        </mc:Fallback>
      </mc:AlternateContent>
      <p:sp>
        <p:nvSpPr>
          <p:cNvPr id="7" name="文字方塊 6"/>
          <p:cNvSpPr txBox="1"/>
          <p:nvPr/>
        </p:nvSpPr>
        <p:spPr>
          <a:xfrm>
            <a:off x="0" y="6336413"/>
            <a:ext cx="12192000" cy="523220"/>
          </a:xfrm>
          <a:prstGeom prst="rect">
            <a:avLst/>
          </a:prstGeom>
          <a:solidFill>
            <a:schemeClr val="accent1">
              <a:lumMod val="20000"/>
              <a:lumOff val="80000"/>
            </a:schemeClr>
          </a:solidFill>
        </p:spPr>
        <p:txBody>
          <a:bodyPr wrap="square" rtlCol="0">
            <a:spAutoFit/>
          </a:bodyPr>
          <a:lstStyle/>
          <a:p>
            <a:r>
              <a:rPr lang="en-US" sz="1400" dirty="0"/>
              <a:t>Reference: Lee, </a:t>
            </a:r>
            <a:r>
              <a:rPr lang="en-US" sz="1400" dirty="0" err="1"/>
              <a:t>Hyeongmin</a:t>
            </a:r>
            <a:r>
              <a:rPr lang="en-US" sz="1400" dirty="0"/>
              <a:t> et al. “</a:t>
            </a:r>
            <a:r>
              <a:rPr lang="en-US" sz="1400" dirty="0" err="1"/>
              <a:t>AdaCoF</a:t>
            </a:r>
            <a:r>
              <a:rPr lang="en-US" sz="1400" dirty="0"/>
              <a:t>: Adaptive Collaboration of Flows for Video Frame Interpolation.” </a:t>
            </a:r>
            <a:r>
              <a:rPr lang="en-US" sz="1400" i="1" dirty="0"/>
              <a:t>2020 IEEE/CVF Conference on Computer Vision and Pattern Recognition (CVPR)</a:t>
            </a:r>
            <a:r>
              <a:rPr lang="en-US" sz="1400" dirty="0"/>
              <a:t> (2019).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9809"/>
            <a:ext cx="10515600" cy="1151791"/>
          </a:xfrm>
        </p:spPr>
        <p:txBody>
          <a:bodyPr/>
          <a:lstStyle/>
          <a:p>
            <a:r>
              <a:rPr lang="en-US" dirty="0"/>
              <a:t>Further Reading</a:t>
            </a:r>
          </a:p>
        </p:txBody>
      </p:sp>
      <p:sp>
        <p:nvSpPr>
          <p:cNvPr id="3" name="內容版面配置區 2"/>
          <p:cNvSpPr>
            <a:spLocks noGrp="1"/>
          </p:cNvSpPr>
          <p:nvPr>
            <p:ph idx="1"/>
          </p:nvPr>
        </p:nvSpPr>
        <p:spPr>
          <a:xfrm>
            <a:off x="838200" y="1371600"/>
            <a:ext cx="10515600" cy="5002823"/>
          </a:xfrm>
        </p:spPr>
        <p:txBody>
          <a:bodyPr>
            <a:normAutofit fontScale="92500" lnSpcReduction="10000"/>
          </a:bodyPr>
          <a:lstStyle/>
          <a:p>
            <a:r>
              <a:rPr lang="en-US" dirty="0">
                <a:solidFill>
                  <a:schemeClr val="accent1">
                    <a:lumMod val="75000"/>
                  </a:schemeClr>
                </a:solidFill>
              </a:rPr>
              <a:t>Flow-based method</a:t>
            </a:r>
          </a:p>
          <a:p>
            <a:pPr lvl="1"/>
            <a:r>
              <a:rPr lang="en-US" dirty="0"/>
              <a:t>Video frame synthesis using deep voxel flow (ICCV 2017)</a:t>
            </a:r>
          </a:p>
          <a:p>
            <a:pPr lvl="1"/>
            <a:r>
              <a:rPr lang="en-US" dirty="0"/>
              <a:t>Super </a:t>
            </a:r>
            <a:r>
              <a:rPr lang="en-US" dirty="0" err="1"/>
              <a:t>Slomo</a:t>
            </a:r>
            <a:r>
              <a:rPr lang="en-US" dirty="0"/>
              <a:t> (CVPR 2018)</a:t>
            </a:r>
          </a:p>
          <a:p>
            <a:pPr lvl="1"/>
            <a:r>
              <a:rPr lang="en-US" dirty="0"/>
              <a:t>ABME (ICCV 2021)</a:t>
            </a:r>
          </a:p>
          <a:p>
            <a:pPr lvl="1"/>
            <a:r>
              <a:rPr lang="en-US" dirty="0"/>
              <a:t>RIFE (ECCV 2022)                                                                             </a:t>
            </a:r>
            <a:r>
              <a:rPr lang="en-US" b="1" dirty="0"/>
              <a:t>  Q7</a:t>
            </a:r>
          </a:p>
          <a:p>
            <a:r>
              <a:rPr lang="en-US" dirty="0">
                <a:solidFill>
                  <a:schemeClr val="accent1">
                    <a:lumMod val="75000"/>
                  </a:schemeClr>
                </a:solidFill>
              </a:rPr>
              <a:t>Kernel-based method</a:t>
            </a:r>
          </a:p>
          <a:p>
            <a:pPr lvl="1"/>
            <a:r>
              <a:rPr lang="en-US" dirty="0"/>
              <a:t>Video frame interpolation via adaptive separable convolution (ICCV 2017)</a:t>
            </a:r>
          </a:p>
          <a:p>
            <a:pPr lvl="1"/>
            <a:r>
              <a:rPr lang="en-US" dirty="0"/>
              <a:t>CAIN (AAAI 2020)</a:t>
            </a:r>
          </a:p>
          <a:p>
            <a:pPr lvl="1"/>
            <a:r>
              <a:rPr lang="en-US" dirty="0"/>
              <a:t>Multiple video frame interpolation via enhanced deformable separable convolution (IEEE Trans. Pattern Anal. Mach. 2021)</a:t>
            </a:r>
          </a:p>
          <a:p>
            <a:r>
              <a:rPr lang="en-US" dirty="0">
                <a:solidFill>
                  <a:schemeClr val="accent1">
                    <a:lumMod val="75000"/>
                  </a:schemeClr>
                </a:solidFill>
              </a:rPr>
              <a:t>Hybrid flow-kernel-based method</a:t>
            </a:r>
          </a:p>
          <a:p>
            <a:pPr lvl="1"/>
            <a:r>
              <a:rPr lang="en-US" dirty="0"/>
              <a:t>DAIN (CVPR 2019)</a:t>
            </a:r>
          </a:p>
          <a:p>
            <a:pPr lvl="1"/>
            <a:r>
              <a:rPr lang="en-US" dirty="0"/>
              <a:t>FILM (ECCV 2022)</a:t>
            </a:r>
          </a:p>
          <a:p>
            <a:pPr lvl="1"/>
            <a:r>
              <a:rPr lang="en-US" dirty="0" err="1"/>
              <a:t>VFIformer</a:t>
            </a:r>
            <a:r>
              <a:rPr lang="en-US" dirty="0"/>
              <a:t> (CVPR 2022)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61258"/>
            <a:ext cx="10515600" cy="949234"/>
          </a:xfrm>
        </p:spPr>
        <p:txBody>
          <a:bodyPr>
            <a:normAutofit fontScale="90000"/>
          </a:bodyPr>
          <a:lstStyle/>
          <a:p>
            <a:r>
              <a:rPr lang="en-US" dirty="0"/>
              <a:t>Loss Function for Training Image Synthesis Task</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210492"/>
                <a:ext cx="10515600" cy="5468982"/>
              </a:xfrm>
            </p:spPr>
            <p:txBody>
              <a:bodyPr>
                <a:normAutofit lnSpcReduction="10000"/>
              </a:bodyPr>
              <a:lstStyle/>
              <a:p>
                <a:pPr marL="0" indent="0">
                  <a:buNone/>
                </a:pPr>
                <a:r>
                  <a:rPr lang="en-US" sz="2600" dirty="0"/>
                  <a:t>(1) For optimizing </a:t>
                </a:r>
                <a:r>
                  <a:rPr lang="en-US" sz="2600" dirty="0">
                    <a:solidFill>
                      <a:schemeClr val="accent6"/>
                    </a:solidFill>
                  </a:rPr>
                  <a:t>image quality</a:t>
                </a:r>
                <a:r>
                  <a:rPr lang="en-US" sz="2600" dirty="0"/>
                  <a:t>:</a:t>
                </a:r>
              </a:p>
              <a:p>
                <a14:m>
                  <m:oMath xmlns:m="http://schemas.openxmlformats.org/officeDocument/2006/math">
                    <m:r>
                      <a:rPr lang="en-US" sz="2400" i="1" dirty="0" smtClean="0">
                        <a:solidFill>
                          <a:schemeClr val="tx1"/>
                        </a:solidFill>
                        <a:latin typeface="Cambria Math" panose="02040503050406030204" pitchFamily="18" charset="0"/>
                        <a:ea typeface="Cambria Math" panose="02040503050406030204" pitchFamily="18" charset="0"/>
                      </a:rPr>
                      <m:t>ℓ</m:t>
                    </m:r>
                    <m:r>
                      <a:rPr lang="en-US" sz="2400" i="1" dirty="0" smtClean="0">
                        <a:solidFill>
                          <a:schemeClr val="tx1"/>
                        </a:solidFill>
                        <a:latin typeface="Cambria Math" panose="02040503050406030204" pitchFamily="18" charset="0"/>
                      </a:rPr>
                      <m:t>1</m:t>
                    </m:r>
                  </m:oMath>
                </a14:m>
                <a:r>
                  <a:rPr lang="en-US" sz="2400" dirty="0">
                    <a:solidFill>
                      <a:schemeClr val="tx1"/>
                    </a:solidFill>
                  </a:rPr>
                  <a:t> loss (reconstruction loss):  </a:t>
                </a:r>
                <a14:m>
                  <m:oMath xmlns:m="http://schemas.openxmlformats.org/officeDocument/2006/math">
                    <m:r>
                      <a:rPr lang="en-US" sz="2200" i="1" dirty="0" smtClean="0">
                        <a:solidFill>
                          <a:schemeClr val="accent1">
                            <a:lumMod val="75000"/>
                          </a:schemeClr>
                        </a:solidFill>
                        <a:latin typeface="Cambria Math" panose="02040503050406030204" pitchFamily="18" charset="0"/>
                        <a:ea typeface="Cambria Math" panose="02040503050406030204" pitchFamily="18" charset="0"/>
                      </a:rPr>
                      <m:t>ℓ</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1=</m:t>
                    </m:r>
                    <m:sSub>
                      <m:sSubPr>
                        <m:ctrlPr>
                          <a:rPr lang="en-US" sz="2200" b="0" i="1" dirty="0" smtClean="0">
                            <a:solidFill>
                              <a:schemeClr val="accent1">
                                <a:lumMod val="75000"/>
                              </a:schemeClr>
                            </a:solidFill>
                            <a:latin typeface="Cambria Math" panose="02040503050406030204" pitchFamily="18" charset="0"/>
                            <a:ea typeface="Cambria Math" panose="02040503050406030204" pitchFamily="18" charset="0"/>
                          </a:rPr>
                        </m:ctrlPr>
                      </m:sSubPr>
                      <m:e>
                        <m:d>
                          <m:dPr>
                            <m:begChr m:val="‖"/>
                            <m:endChr m:val="‖"/>
                            <m:ctrlPr>
                              <a:rPr lang="en-US" sz="2200" b="0" i="1" dirty="0" smtClean="0">
                                <a:solidFill>
                                  <a:schemeClr val="accent1">
                                    <a:lumMod val="75000"/>
                                  </a:schemeClr>
                                </a:solidFill>
                                <a:latin typeface="Cambria Math" panose="02040503050406030204" pitchFamily="18" charset="0"/>
                                <a:ea typeface="Cambria Math" panose="02040503050406030204" pitchFamily="18" charset="0"/>
                              </a:rPr>
                            </m:ctrlPr>
                          </m:dPr>
                          <m:e>
                            <m:sSub>
                              <m:sSubPr>
                                <m:ctrlPr>
                                  <a:rPr lang="en-US" sz="2200" b="0" i="1" dirty="0" smtClean="0">
                                    <a:solidFill>
                                      <a:schemeClr val="accent1">
                                        <a:lumMod val="75000"/>
                                      </a:schemeClr>
                                    </a:solidFill>
                                    <a:latin typeface="Cambria Math" panose="02040503050406030204" pitchFamily="18" charset="0"/>
                                    <a:ea typeface="Cambria Math" panose="02040503050406030204" pitchFamily="18" charset="0"/>
                                  </a:rPr>
                                </m:ctrlPr>
                              </m:sSubPr>
                              <m:e>
                                <m:acc>
                                  <m:accPr>
                                    <m:chr m:val="̂"/>
                                    <m:ctrlPr>
                                      <a:rPr lang="en-US" sz="2200" b="0" i="1" dirty="0" smtClean="0">
                                        <a:solidFill>
                                          <a:schemeClr val="accent1">
                                            <a:lumMod val="75000"/>
                                          </a:schemeClr>
                                        </a:solidFill>
                                        <a:latin typeface="Cambria Math" panose="02040503050406030204" pitchFamily="18" charset="0"/>
                                        <a:ea typeface="Cambria Math" panose="02040503050406030204" pitchFamily="18" charset="0"/>
                                      </a:rPr>
                                    </m:ctrlPr>
                                  </m:accPr>
                                  <m:e>
                                    <m:r>
                                      <a:rPr lang="en-US" sz="2200" i="1" dirty="0">
                                        <a:solidFill>
                                          <a:schemeClr val="accent1">
                                            <a:lumMod val="75000"/>
                                          </a:schemeClr>
                                        </a:solidFill>
                                        <a:latin typeface="Cambria Math" panose="02040503050406030204" pitchFamily="18" charset="0"/>
                                        <a:ea typeface="Cambria Math" panose="02040503050406030204" pitchFamily="18" charset="0"/>
                                      </a:rPr>
                                      <m:t>𝐼</m:t>
                                    </m:r>
                                  </m:e>
                                </m:acc>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0.5</m:t>
                                </m:r>
                              </m:sub>
                            </m:s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𝐼</m:t>
                                </m:r>
                              </m:e>
                              <m:sub>
                                <m:r>
                                  <a:rPr lang="en-US" sz="2200" i="1" dirty="0">
                                    <a:solidFill>
                                      <a:schemeClr val="accent1">
                                        <a:lumMod val="75000"/>
                                      </a:schemeClr>
                                    </a:solidFill>
                                    <a:latin typeface="Cambria Math" panose="02040503050406030204" pitchFamily="18" charset="0"/>
                                    <a:ea typeface="Cambria Math" panose="02040503050406030204" pitchFamily="18" charset="0"/>
                                  </a:rPr>
                                  <m:t>0.5</m:t>
                                </m:r>
                              </m:sub>
                            </m:sSub>
                          </m:e>
                        </m:d>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1</m:t>
                        </m:r>
                      </m:sub>
                    </m:sSub>
                  </m:oMath>
                </a14:m>
                <a:endParaRPr lang="en-US" sz="2200" dirty="0"/>
              </a:p>
              <a:p>
                <a:pPr lvl="1"/>
                <a:r>
                  <a:rPr lang="zh-CN" altLang="en-US" sz="2000"/>
                  <a:t>比</a:t>
                </a:r>
                <a:r>
                  <a:rPr lang="en-US" altLang="zh-CN" sz="2000"/>
                  <a:t> L2 </a:t>
                </a:r>
                <a:r>
                  <a:rPr lang="zh-CN" altLang="en-US" sz="2000"/>
                  <a:t>更适合保留图像清晰度</a:t>
                </a:r>
                <a:r>
                  <a:rPr lang="en-US" sz="2100" dirty="0"/>
                  <a:t>.</a:t>
                </a:r>
              </a:p>
              <a:p>
                <a:pPr lvl="1"/>
                <a:r>
                  <a:rPr lang="zh-CN" altLang="en-US"/>
                  <a:t>常使用</a:t>
                </a:r>
                <a:r>
                  <a:rPr lang="en-US" sz="2100" dirty="0" err="1"/>
                  <a:t>Charbonnier</a:t>
                </a:r>
                <a:r>
                  <a:rPr lang="en-US" sz="2100" dirty="0"/>
                  <a:t> Function </a:t>
                </a:r>
                <a:r>
                  <a:rPr lang="zh-CN" altLang="en-US" sz="2100" dirty="0"/>
                  <a:t>优化</a:t>
                </a:r>
                <a:r>
                  <a:rPr lang="en-US" sz="2100" dirty="0"/>
                  <a:t>.</a:t>
                </a:r>
              </a:p>
              <a:p>
                <a:pPr marL="457200" lvl="1" indent="0" algn="ctr">
                  <a:buNone/>
                </a:pPr>
                <a14:m>
                  <m:oMath xmlns:m="http://schemas.openxmlformats.org/officeDocument/2006/math">
                    <m:r>
                      <m:rPr>
                        <m:sty m:val="p"/>
                      </m:rPr>
                      <a:rPr lang="el-GR" sz="2100" i="1" smtClean="0">
                        <a:solidFill>
                          <a:schemeClr val="bg2">
                            <a:lumMod val="50000"/>
                          </a:schemeClr>
                        </a:solidFill>
                        <a:latin typeface="Cambria Math" panose="02040503050406030204" pitchFamily="18" charset="0"/>
                        <a:ea typeface="Cambria Math" panose="02040503050406030204" pitchFamily="18" charset="0"/>
                      </a:rPr>
                      <m:t>Φ</m:t>
                    </m:r>
                    <m:d>
                      <m:dPr>
                        <m:ctrlPr>
                          <a:rPr lang="en-US" sz="2100" b="0" i="1" smtClean="0">
                            <a:solidFill>
                              <a:schemeClr val="bg2">
                                <a:lumMod val="50000"/>
                              </a:schemeClr>
                            </a:solidFill>
                            <a:latin typeface="Cambria Math" panose="02040503050406030204" pitchFamily="18" charset="0"/>
                            <a:ea typeface="Cambria Math" panose="02040503050406030204" pitchFamily="18" charset="0"/>
                          </a:rPr>
                        </m:ctrlPr>
                      </m:dPr>
                      <m:e>
                        <m:r>
                          <a:rPr lang="en-US" sz="2100" b="0" i="1" smtClean="0">
                            <a:solidFill>
                              <a:schemeClr val="bg2">
                                <a:lumMod val="50000"/>
                              </a:schemeClr>
                            </a:solidFill>
                            <a:latin typeface="Cambria Math" panose="02040503050406030204" pitchFamily="18" charset="0"/>
                            <a:ea typeface="Cambria Math" panose="02040503050406030204" pitchFamily="18" charset="0"/>
                          </a:rPr>
                          <m:t>𝑥</m:t>
                        </m:r>
                      </m:e>
                    </m:d>
                    <m:r>
                      <a:rPr lang="en-US" sz="2100" b="0" i="1" smtClean="0">
                        <a:solidFill>
                          <a:schemeClr val="bg2">
                            <a:lumMod val="50000"/>
                          </a:schemeClr>
                        </a:solidFill>
                        <a:latin typeface="Cambria Math" panose="02040503050406030204" pitchFamily="18" charset="0"/>
                        <a:ea typeface="Cambria Math" panose="02040503050406030204" pitchFamily="18" charset="0"/>
                      </a:rPr>
                      <m:t>=</m:t>
                    </m:r>
                    <m:sSup>
                      <m:sSupPr>
                        <m:ctrlPr>
                          <a:rPr lang="en-US" sz="2100" b="0" i="1" smtClean="0">
                            <a:solidFill>
                              <a:schemeClr val="bg2">
                                <a:lumMod val="50000"/>
                              </a:schemeClr>
                            </a:solidFill>
                            <a:latin typeface="Cambria Math" panose="02040503050406030204" pitchFamily="18" charset="0"/>
                            <a:ea typeface="Cambria Math" panose="02040503050406030204" pitchFamily="18" charset="0"/>
                          </a:rPr>
                        </m:ctrlPr>
                      </m:sSupPr>
                      <m:e>
                        <m:r>
                          <a:rPr lang="en-US" sz="2100" i="1">
                            <a:solidFill>
                              <a:schemeClr val="bg2">
                                <a:lumMod val="50000"/>
                              </a:schemeClr>
                            </a:solidFill>
                            <a:latin typeface="Cambria Math" panose="02040503050406030204" pitchFamily="18" charset="0"/>
                            <a:ea typeface="Cambria Math" panose="02040503050406030204" pitchFamily="18" charset="0"/>
                          </a:rPr>
                          <m:t>(</m:t>
                        </m:r>
                        <m:sSup>
                          <m:sSupPr>
                            <m:ctrlPr>
                              <a:rPr lang="en-US" sz="2100" i="1">
                                <a:solidFill>
                                  <a:schemeClr val="bg2">
                                    <a:lumMod val="50000"/>
                                  </a:schemeClr>
                                </a:solidFill>
                                <a:latin typeface="Cambria Math" panose="02040503050406030204" pitchFamily="18" charset="0"/>
                                <a:ea typeface="Cambria Math" panose="02040503050406030204" pitchFamily="18" charset="0"/>
                              </a:rPr>
                            </m:ctrlPr>
                          </m:sSupPr>
                          <m:e>
                            <m:r>
                              <a:rPr lang="en-US" sz="2100" i="1">
                                <a:solidFill>
                                  <a:schemeClr val="bg2">
                                    <a:lumMod val="50000"/>
                                  </a:schemeClr>
                                </a:solidFill>
                                <a:latin typeface="Cambria Math" panose="02040503050406030204" pitchFamily="18" charset="0"/>
                                <a:ea typeface="Cambria Math" panose="02040503050406030204" pitchFamily="18" charset="0"/>
                              </a:rPr>
                              <m:t>𝑥</m:t>
                            </m:r>
                          </m:e>
                          <m:sup>
                            <m:r>
                              <a:rPr lang="en-US" sz="2100" i="1">
                                <a:solidFill>
                                  <a:schemeClr val="bg2">
                                    <a:lumMod val="50000"/>
                                  </a:schemeClr>
                                </a:solidFill>
                                <a:latin typeface="Cambria Math" panose="02040503050406030204" pitchFamily="18" charset="0"/>
                                <a:ea typeface="Cambria Math" panose="02040503050406030204" pitchFamily="18" charset="0"/>
                              </a:rPr>
                              <m:t>2</m:t>
                            </m:r>
                          </m:sup>
                        </m:sSup>
                        <m:r>
                          <a:rPr lang="en-US" sz="2100" i="1">
                            <a:solidFill>
                              <a:schemeClr val="bg2">
                                <a:lumMod val="50000"/>
                              </a:schemeClr>
                            </a:solidFill>
                            <a:latin typeface="Cambria Math" panose="02040503050406030204" pitchFamily="18" charset="0"/>
                            <a:ea typeface="Cambria Math" panose="02040503050406030204" pitchFamily="18" charset="0"/>
                          </a:rPr>
                          <m:t>+</m:t>
                        </m:r>
                        <m:sSup>
                          <m:sSupPr>
                            <m:ctrlPr>
                              <a:rPr lang="en-US" sz="2000" i="1">
                                <a:solidFill>
                                  <a:schemeClr val="bg2">
                                    <a:lumMod val="50000"/>
                                  </a:schemeClr>
                                </a:solidFill>
                                <a:latin typeface="Cambria Math" panose="02040503050406030204" pitchFamily="18" charset="0"/>
                                <a:ea typeface="Cambria Math" panose="02040503050406030204" pitchFamily="18" charset="0"/>
                              </a:rPr>
                            </m:ctrlPr>
                          </m:sSupPr>
                          <m:e>
                            <m:r>
                              <a:rPr lang="en-US" sz="2000" i="1" smtClean="0">
                                <a:solidFill>
                                  <a:schemeClr val="bg2">
                                    <a:lumMod val="50000"/>
                                  </a:schemeClr>
                                </a:solidFill>
                                <a:latin typeface="Cambria Math" panose="02040503050406030204" pitchFamily="18" charset="0"/>
                                <a:ea typeface="Cambria Math" panose="02040503050406030204" pitchFamily="18" charset="0"/>
                              </a:rPr>
                              <m:t>𝜀</m:t>
                            </m:r>
                          </m:e>
                          <m:sup>
                            <m:r>
                              <a:rPr lang="en-US" sz="2000" i="1">
                                <a:solidFill>
                                  <a:schemeClr val="bg2">
                                    <a:lumMod val="50000"/>
                                  </a:schemeClr>
                                </a:solidFill>
                                <a:latin typeface="Cambria Math" panose="02040503050406030204" pitchFamily="18" charset="0"/>
                                <a:ea typeface="Cambria Math" panose="02040503050406030204" pitchFamily="18" charset="0"/>
                              </a:rPr>
                              <m:t>2</m:t>
                            </m:r>
                          </m:sup>
                        </m:sSup>
                        <m:r>
                          <a:rPr lang="en-US" sz="2000" i="1">
                            <a:solidFill>
                              <a:schemeClr val="bg2">
                                <a:lumMod val="50000"/>
                              </a:schemeClr>
                            </a:solidFill>
                            <a:latin typeface="Cambria Math" panose="02040503050406030204" pitchFamily="18" charset="0"/>
                            <a:ea typeface="Cambria Math" panose="02040503050406030204" pitchFamily="18" charset="0"/>
                          </a:rPr>
                          <m:t>)</m:t>
                        </m:r>
                      </m:e>
                      <m:sup>
                        <m:r>
                          <a:rPr lang="en-US" sz="2100" b="0" i="1" smtClean="0">
                            <a:solidFill>
                              <a:schemeClr val="bg2">
                                <a:lumMod val="50000"/>
                              </a:schemeClr>
                            </a:solidFill>
                            <a:latin typeface="Cambria Math" panose="02040503050406030204" pitchFamily="18" charset="0"/>
                            <a:ea typeface="Cambria Math" panose="02040503050406030204" pitchFamily="18" charset="0"/>
                          </a:rPr>
                          <m:t>1/2</m:t>
                        </m:r>
                      </m:sup>
                    </m:sSup>
                  </m:oMath>
                </a14:m>
                <a:r>
                  <a:rPr lang="en-US" sz="2400" dirty="0">
                    <a:solidFill>
                      <a:schemeClr val="bg2">
                        <a:lumMod val="50000"/>
                      </a:schemeClr>
                    </a:solidFill>
                  </a:rPr>
                  <a:t>, </a:t>
                </a:r>
                <a:r>
                  <a:rPr lang="en-US" sz="2100" dirty="0">
                    <a:solidFill>
                      <a:schemeClr val="bg2">
                        <a:lumMod val="50000"/>
                      </a:schemeClr>
                    </a:solidFill>
                  </a:rPr>
                  <a:t>where </a:t>
                </a:r>
                <a14:m>
                  <m:oMath xmlns:m="http://schemas.openxmlformats.org/officeDocument/2006/math">
                    <m:r>
                      <a:rPr lang="en-US" sz="2100" i="1" smtClean="0">
                        <a:solidFill>
                          <a:schemeClr val="bg2">
                            <a:lumMod val="50000"/>
                          </a:schemeClr>
                        </a:solidFill>
                        <a:latin typeface="Cambria Math" panose="02040503050406030204" pitchFamily="18" charset="0"/>
                        <a:ea typeface="Cambria Math" panose="02040503050406030204" pitchFamily="18" charset="0"/>
                      </a:rPr>
                      <m:t>𝜀</m:t>
                    </m:r>
                    <m:r>
                      <a:rPr lang="en-US" sz="2100" b="0" i="0" smtClean="0">
                        <a:solidFill>
                          <a:schemeClr val="bg2">
                            <a:lumMod val="50000"/>
                          </a:schemeClr>
                        </a:solidFill>
                        <a:latin typeface="Cambria Math" panose="02040503050406030204" pitchFamily="18" charset="0"/>
                        <a:ea typeface="Cambria Math" panose="02040503050406030204" pitchFamily="18" charset="0"/>
                      </a:rPr>
                      <m:t>=0.001</m:t>
                    </m:r>
                  </m:oMath>
                </a14:m>
                <a:r>
                  <a:rPr lang="en-US" sz="2100" dirty="0">
                    <a:solidFill>
                      <a:schemeClr val="bg2">
                        <a:lumMod val="50000"/>
                      </a:schemeClr>
                    </a:solidFill>
                  </a:rPr>
                  <a:t> and </a:t>
                </a:r>
                <a14:m>
                  <m:oMath xmlns:m="http://schemas.openxmlformats.org/officeDocument/2006/math">
                    <m:r>
                      <a:rPr lang="en-US" sz="2100" b="0" i="1" smtClean="0">
                        <a:solidFill>
                          <a:schemeClr val="bg2">
                            <a:lumMod val="50000"/>
                          </a:schemeClr>
                        </a:solidFill>
                        <a:latin typeface="Cambria Math" panose="02040503050406030204" pitchFamily="18" charset="0"/>
                      </a:rPr>
                      <m:t>𝑥</m:t>
                    </m:r>
                    <m:r>
                      <a:rPr lang="en-US" sz="2100" b="0" i="1" smtClean="0">
                        <a:solidFill>
                          <a:schemeClr val="bg2">
                            <a:lumMod val="50000"/>
                          </a:schemeClr>
                        </a:solidFill>
                        <a:latin typeface="Cambria Math" panose="02040503050406030204" pitchFamily="18" charset="0"/>
                      </a:rPr>
                      <m:t>=</m:t>
                    </m:r>
                  </m:oMath>
                </a14:m>
                <a:r>
                  <a:rPr lang="en-US" sz="2100" dirty="0">
                    <a:solidFill>
                      <a:schemeClr val="bg2">
                        <a:lumMod val="50000"/>
                      </a:schemeClr>
                    </a:solidFill>
                    <a:ea typeface="Cambria Math" panose="02040503050406030204" pitchFamily="18" charset="0"/>
                  </a:rPr>
                  <a:t> </a:t>
                </a:r>
                <a14:m>
                  <m:oMath xmlns:m="http://schemas.openxmlformats.org/officeDocument/2006/math">
                    <m:r>
                      <a:rPr lang="en-US" sz="2100" i="1" dirty="0">
                        <a:solidFill>
                          <a:schemeClr val="bg2">
                            <a:lumMod val="50000"/>
                          </a:schemeClr>
                        </a:solidFill>
                        <a:latin typeface="Cambria Math" panose="02040503050406030204" pitchFamily="18" charset="0"/>
                        <a:ea typeface="Cambria Math" panose="02040503050406030204" pitchFamily="18" charset="0"/>
                      </a:rPr>
                      <m:t>ℓ</m:t>
                    </m:r>
                    <m:r>
                      <a:rPr lang="en-US" sz="2100" i="1" dirty="0">
                        <a:solidFill>
                          <a:schemeClr val="bg2">
                            <a:lumMod val="50000"/>
                          </a:schemeClr>
                        </a:solidFill>
                        <a:latin typeface="Cambria Math" panose="02040503050406030204" pitchFamily="18" charset="0"/>
                      </a:rPr>
                      <m:t>1</m:t>
                    </m:r>
                  </m:oMath>
                </a14:m>
                <a:r>
                  <a:rPr lang="en-US" sz="2100" dirty="0">
                    <a:solidFill>
                      <a:schemeClr val="bg2">
                        <a:lumMod val="50000"/>
                      </a:schemeClr>
                    </a:solidFill>
                  </a:rPr>
                  <a:t> loss</a:t>
                </a:r>
              </a:p>
              <a:p>
                <a:pPr>
                  <a:spcBef>
                    <a:spcPts val="1300"/>
                  </a:spcBef>
                </a:pPr>
                <a:r>
                  <a:rPr lang="en-US" altLang="zh-CN" sz="2400"/>
                  <a:t>VGG </a:t>
                </a:r>
                <a:r>
                  <a:rPr lang="zh-CN" altLang="en-US" sz="2400"/>
                  <a:t>感知损失</a:t>
                </a:r>
                <a:r>
                  <a:rPr lang="en-US" sz="2400" dirty="0"/>
                  <a:t>:	</a:t>
                </a:r>
                <a:r>
                  <a:rPr lang="en-US" sz="2200" dirty="0"/>
                  <a:t>    </a:t>
                </a:r>
                <a14:m>
                  <m:oMath xmlns:m="http://schemas.openxmlformats.org/officeDocument/2006/math">
                    <m:sSub>
                      <m:sSubPr>
                        <m:ctrlPr>
                          <a:rPr lang="en-US" sz="2200" i="1" dirty="0" smtClean="0">
                            <a:solidFill>
                              <a:schemeClr val="accent1">
                                <a:lumMod val="75000"/>
                              </a:schemeClr>
                            </a:solidFill>
                            <a:latin typeface="Cambria Math" panose="02040503050406030204" pitchFamily="18" charset="0"/>
                            <a:ea typeface="Cambria Math" panose="02040503050406030204" pitchFamily="18" charset="0"/>
                          </a:rPr>
                        </m:ctrlPr>
                      </m:sSubPr>
                      <m:e>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𝑙</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𝑣𝑔𝑔</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f>
                      <m:fPr>
                        <m:ctrlPr>
                          <a:rPr lang="en-US" sz="2200" i="1" dirty="0" smtClean="0">
                            <a:solidFill>
                              <a:schemeClr val="accent1">
                                <a:lumMod val="75000"/>
                              </a:schemeClr>
                            </a:solidFill>
                            <a:latin typeface="Cambria Math" panose="02040503050406030204" pitchFamily="18" charset="0"/>
                            <a:ea typeface="Cambria Math" panose="02040503050406030204" pitchFamily="18" charset="0"/>
                          </a:rPr>
                        </m:ctrlPr>
                      </m:fPr>
                      <m:num>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1</m:t>
                        </m:r>
                      </m:num>
                      <m:den>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𝑁</m:t>
                        </m:r>
                      </m:den>
                    </m:f>
                    <m:nary>
                      <m:naryPr>
                        <m:chr m:val="∑"/>
                        <m:subHide m:val="on"/>
                        <m:supHide m:val="on"/>
                        <m:ctrlPr>
                          <a:rPr lang="en-US" sz="2200" i="1" dirty="0" smtClean="0">
                            <a:solidFill>
                              <a:schemeClr val="accent1">
                                <a:lumMod val="75000"/>
                              </a:schemeClr>
                            </a:solidFill>
                            <a:latin typeface="Cambria Math" panose="02040503050406030204" pitchFamily="18" charset="0"/>
                            <a:ea typeface="Cambria Math" panose="02040503050406030204" pitchFamily="18" charset="0"/>
                          </a:rPr>
                        </m:ctrlPr>
                      </m:naryPr>
                      <m:sub/>
                      <m:sup/>
                      <m:e>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d>
                              <m:dPr>
                                <m:begChr m:val="‖"/>
                                <m:end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dPr>
                              <m:e>
                                <m:r>
                                  <a:rPr lang="en-US" sz="2200" i="1" dirty="0">
                                    <a:solidFill>
                                      <a:schemeClr val="accent1">
                                        <a:lumMod val="75000"/>
                                      </a:schemeClr>
                                    </a:solidFill>
                                    <a:latin typeface="Cambria Math" panose="02040503050406030204" pitchFamily="18" charset="0"/>
                                    <a:ea typeface="Cambria Math" panose="02040503050406030204" pitchFamily="18" charset="0"/>
                                  </a:rPr>
                                  <m:t>𝜙</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accPr>
                                      <m:e>
                                        <m:r>
                                          <a:rPr lang="en-US" sz="2200" i="1" dirty="0">
                                            <a:solidFill>
                                              <a:schemeClr val="accent1">
                                                <a:lumMod val="75000"/>
                                              </a:schemeClr>
                                            </a:solidFill>
                                            <a:latin typeface="Cambria Math" panose="02040503050406030204" pitchFamily="18" charset="0"/>
                                            <a:ea typeface="Cambria Math" panose="02040503050406030204" pitchFamily="18" charset="0"/>
                                          </a:rPr>
                                          <m:t>𝐼</m:t>
                                        </m:r>
                                      </m:e>
                                    </m:acc>
                                  </m:e>
                                  <m:sub>
                                    <m:r>
                                      <a:rPr lang="en-US" sz="2200" i="1" dirty="0">
                                        <a:solidFill>
                                          <a:schemeClr val="accent1">
                                            <a:lumMod val="75000"/>
                                          </a:schemeClr>
                                        </a:solidFill>
                                        <a:latin typeface="Cambria Math" panose="02040503050406030204" pitchFamily="18" charset="0"/>
                                        <a:ea typeface="Cambria Math" panose="02040503050406030204" pitchFamily="18" charset="0"/>
                                      </a:rPr>
                                      <m:t>0.5</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r>
                                  <a:rPr lang="en-US" sz="2200" i="1" dirty="0">
                                    <a:solidFill>
                                      <a:schemeClr val="accent1">
                                        <a:lumMod val="75000"/>
                                      </a:schemeClr>
                                    </a:solidFill>
                                    <a:latin typeface="Cambria Math" panose="02040503050406030204" pitchFamily="18" charset="0"/>
                                    <a:ea typeface="Cambria Math" panose="02040503050406030204" pitchFamily="18" charset="0"/>
                                  </a:rPr>
                                  <m:t>𝜙</m:t>
                                </m:r>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𝐼</m:t>
                                    </m:r>
                                  </m:e>
                                  <m:sub>
                                    <m:r>
                                      <a:rPr lang="en-US" sz="2200" i="1" dirty="0">
                                        <a:solidFill>
                                          <a:schemeClr val="accent1">
                                            <a:lumMod val="75000"/>
                                          </a:schemeClr>
                                        </a:solidFill>
                                        <a:latin typeface="Cambria Math" panose="02040503050406030204" pitchFamily="18" charset="0"/>
                                        <a:ea typeface="Cambria Math" panose="02040503050406030204" pitchFamily="18" charset="0"/>
                                      </a:rPr>
                                      <m:t>0.5</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e>
                            </m:d>
                          </m:e>
                          <m:sub>
                            <m:r>
                              <a:rPr lang="en-US" sz="2200" i="1" dirty="0">
                                <a:solidFill>
                                  <a:schemeClr val="accent1">
                                    <a:lumMod val="75000"/>
                                  </a:schemeClr>
                                </a:solidFill>
                                <a:latin typeface="Cambria Math" panose="02040503050406030204" pitchFamily="18" charset="0"/>
                                <a:ea typeface="Cambria Math" panose="02040503050406030204" pitchFamily="18" charset="0"/>
                              </a:rPr>
                              <m:t>2</m:t>
                            </m:r>
                          </m:sub>
                        </m:sSub>
                      </m:e>
                    </m:nary>
                  </m:oMath>
                </a14:m>
                <a:endParaRPr lang="en-US" sz="2200" dirty="0"/>
              </a:p>
              <a:p>
                <a:pPr lvl="1">
                  <a:buFont typeface="Arial" panose="020B0604020202020204" pitchFamily="34" charset="0"/>
                  <a:buChar char="•"/>
                </a:pPr>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𝑥</m:t>
                    </m:r>
                    <m:r>
                      <a:rPr lang="en-US" sz="2000" i="1" dirty="0">
                        <a:latin typeface="Cambria Math" panose="02040503050406030204" pitchFamily="18" charset="0"/>
                        <a:ea typeface="Cambria Math" panose="02040503050406030204" pitchFamily="18" charset="0"/>
                      </a:rPr>
                      <m:t>)</m:t>
                    </m:r>
                  </m:oMath>
                </a14:m>
                <a:r>
                  <a:rPr lang="en-US" sz="2000" dirty="0"/>
                  <a:t> </a:t>
                </a:r>
                <a:r>
                  <a:rPr lang="zh-CN" altLang="en-US" sz="2000"/>
                  <a:t>从</a:t>
                </a:r>
                <a:r>
                  <a:rPr lang="en-US" altLang="zh-CN" sz="2000"/>
                  <a:t> VGG </a:t>
                </a:r>
                <a:r>
                  <a:rPr lang="zh-CN" altLang="en-US" sz="2000"/>
                  <a:t>网络提取的特征</a:t>
                </a:r>
                <a:r>
                  <a:rPr lang="en-US" sz="2000" dirty="0"/>
                  <a:t>.</a:t>
                </a:r>
              </a:p>
              <a:p>
                <a:pPr lvl="1"/>
                <a:r>
                  <a:rPr lang="zh-CN" altLang="en-US" sz="2000"/>
                  <a:t>有助于提升图像的</a:t>
                </a:r>
                <a:r>
                  <a:rPr lang="en-US" altLang="zh-CN" sz="2000"/>
                  <a:t>“</a:t>
                </a:r>
                <a:r>
                  <a:rPr lang="zh-CN" altLang="en-US" sz="2000"/>
                  <a:t>感知质量</a:t>
                </a:r>
                <a:r>
                  <a:rPr lang="en-US" altLang="zh-CN" sz="2000"/>
                  <a:t>”</a:t>
                </a:r>
              </a:p>
              <a:p>
                <a:r>
                  <a:rPr lang="en-US" sz="2400" dirty="0"/>
                  <a:t>Gram matrix </a:t>
                </a:r>
                <a:r>
                  <a:rPr lang="zh-CN" altLang="en-US" sz="2400" dirty="0"/>
                  <a:t>损失</a:t>
                </a:r>
                <a:r>
                  <a:rPr lang="en-US" sz="2400" dirty="0"/>
                  <a:t> (Style loss):  </a:t>
                </a:r>
                <a14:m>
                  <m:oMath xmlns:m="http://schemas.openxmlformats.org/officeDocument/2006/math">
                    <m:sSub>
                      <m:sSubPr>
                        <m:ctrlPr>
                          <a:rPr lang="en-US" sz="2200" i="1" dirty="0" smtClean="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𝑙</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𝑔𝑟𝑎𝑚</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f>
                      <m:f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fPr>
                      <m:num>
                        <m:r>
                          <a:rPr lang="en-US" sz="2200" i="1" dirty="0">
                            <a:solidFill>
                              <a:schemeClr val="accent1">
                                <a:lumMod val="75000"/>
                              </a:schemeClr>
                            </a:solidFill>
                            <a:latin typeface="Cambria Math" panose="02040503050406030204" pitchFamily="18" charset="0"/>
                            <a:ea typeface="Cambria Math" panose="02040503050406030204" pitchFamily="18" charset="0"/>
                          </a:rPr>
                          <m:t>1</m:t>
                        </m:r>
                      </m:num>
                      <m:den>
                        <m:r>
                          <a:rPr lang="en-US" sz="2200" i="1" dirty="0">
                            <a:solidFill>
                              <a:schemeClr val="accent1">
                                <a:lumMod val="75000"/>
                              </a:schemeClr>
                            </a:solidFill>
                            <a:latin typeface="Cambria Math" panose="02040503050406030204" pitchFamily="18" charset="0"/>
                            <a:ea typeface="Cambria Math" panose="02040503050406030204" pitchFamily="18" charset="0"/>
                          </a:rPr>
                          <m:t>𝑁</m:t>
                        </m:r>
                      </m:den>
                    </m:f>
                    <m:nary>
                      <m:naryPr>
                        <m:chr m:val="∑"/>
                        <m:subHide m:val="on"/>
                        <m:supHide m:val="on"/>
                        <m:ctrlPr>
                          <a:rPr lang="en-US" sz="2200" i="1" dirty="0">
                            <a:solidFill>
                              <a:schemeClr val="accent1">
                                <a:lumMod val="75000"/>
                              </a:schemeClr>
                            </a:solidFill>
                            <a:latin typeface="Cambria Math" panose="02040503050406030204" pitchFamily="18" charset="0"/>
                            <a:ea typeface="Cambria Math" panose="02040503050406030204" pitchFamily="18" charset="0"/>
                          </a:rPr>
                        </m:ctrlPr>
                      </m:naryPr>
                      <m:sub/>
                      <m:sup/>
                      <m:e>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d>
                              <m:dPr>
                                <m:begChr m:val="‖"/>
                                <m:end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dPr>
                              <m:e>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𝑀</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m:t>
                                    </m:r>
                                    <m:acc>
                                      <m:accPr>
                                        <m: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accPr>
                                      <m:e>
                                        <m:r>
                                          <a:rPr lang="en-US" sz="2200" i="1" dirty="0">
                                            <a:solidFill>
                                              <a:schemeClr val="accent1">
                                                <a:lumMod val="75000"/>
                                              </a:schemeClr>
                                            </a:solidFill>
                                            <a:latin typeface="Cambria Math" panose="02040503050406030204" pitchFamily="18" charset="0"/>
                                            <a:ea typeface="Cambria Math" panose="02040503050406030204" pitchFamily="18" charset="0"/>
                                          </a:rPr>
                                          <m:t>𝐼</m:t>
                                        </m:r>
                                      </m:e>
                                    </m:acc>
                                  </m:e>
                                  <m:sub>
                                    <m:r>
                                      <a:rPr lang="en-US" sz="2200" i="1" dirty="0">
                                        <a:solidFill>
                                          <a:schemeClr val="accent1">
                                            <a:lumMod val="75000"/>
                                          </a:schemeClr>
                                        </a:solidFill>
                                        <a:latin typeface="Cambria Math" panose="02040503050406030204" pitchFamily="18" charset="0"/>
                                        <a:ea typeface="Cambria Math" panose="02040503050406030204" pitchFamily="18" charset="0"/>
                                      </a:rPr>
                                      <m:t>0.5</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𝑀</m:t>
                                </m:r>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𝐼</m:t>
                                    </m:r>
                                  </m:e>
                                  <m:sub>
                                    <m:r>
                                      <a:rPr lang="en-US" sz="2200" i="1" dirty="0">
                                        <a:solidFill>
                                          <a:schemeClr val="accent1">
                                            <a:lumMod val="75000"/>
                                          </a:schemeClr>
                                        </a:solidFill>
                                        <a:latin typeface="Cambria Math" panose="02040503050406030204" pitchFamily="18" charset="0"/>
                                        <a:ea typeface="Cambria Math" panose="02040503050406030204" pitchFamily="18" charset="0"/>
                                      </a:rPr>
                                      <m:t>0.5</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e>
                            </m:d>
                          </m:e>
                          <m:sub>
                            <m:r>
                              <a:rPr lang="en-US" sz="2200" i="1" dirty="0">
                                <a:solidFill>
                                  <a:schemeClr val="accent1">
                                    <a:lumMod val="75000"/>
                                  </a:schemeClr>
                                </a:solidFill>
                                <a:latin typeface="Cambria Math" panose="02040503050406030204" pitchFamily="18" charset="0"/>
                                <a:ea typeface="Cambria Math" panose="02040503050406030204" pitchFamily="18" charset="0"/>
                              </a:rPr>
                              <m:t>2</m:t>
                            </m:r>
                          </m:sub>
                        </m:sSub>
                      </m:e>
                    </m:nary>
                  </m:oMath>
                </a14:m>
                <a:endParaRPr lang="en-US" sz="2200" dirty="0">
                  <a:solidFill>
                    <a:schemeClr val="accent1">
                      <a:lumMod val="75000"/>
                    </a:schemeClr>
                  </a:solidFill>
                </a:endParaRPr>
              </a:p>
              <a:p>
                <a:pPr lvl="1"/>
                <a:r>
                  <a:rPr lang="en-US" sz="2000" dirty="0"/>
                  <a:t> </a:t>
                </a:r>
                <a14:m>
                  <m:oMath xmlns:m="http://schemas.openxmlformats.org/officeDocument/2006/math">
                    <m:r>
                      <a:rPr lang="en-US" sz="2000" b="0" i="1" dirty="0" smtClean="0">
                        <a:latin typeface="Cambria Math" panose="02040503050406030204" pitchFamily="18" charset="0"/>
                        <a:ea typeface="Cambria Math" panose="02040503050406030204" pitchFamily="18" charset="0"/>
                      </a:rPr>
                      <m:t>𝑀</m:t>
                    </m:r>
                    <m:d>
                      <m:dPr>
                        <m:ctrlPr>
                          <a:rPr lang="en-US" sz="2000" b="0" i="1" dirty="0" smtClean="0">
                            <a:latin typeface="Cambria Math" panose="02040503050406030204" pitchFamily="18" charset="0"/>
                            <a:ea typeface="Cambria Math" panose="02040503050406030204" pitchFamily="18" charset="0"/>
                          </a:rPr>
                        </m:ctrlPr>
                      </m:dPr>
                      <m:e>
                        <m:r>
                          <a:rPr lang="en-US" sz="2000" i="1" dirty="0">
                            <a:latin typeface="Cambria Math" panose="02040503050406030204" pitchFamily="18" charset="0"/>
                            <a:ea typeface="Cambria Math" panose="02040503050406030204" pitchFamily="18" charset="0"/>
                          </a:rPr>
                          <m:t>𝑥</m:t>
                        </m:r>
                      </m:e>
                    </m:d>
                  </m:oMath>
                </a14:m>
                <a:r>
                  <a:rPr lang="en-US" sz="2000" i="1" dirty="0"/>
                  <a:t> </a:t>
                </a:r>
                <a:r>
                  <a:rPr lang="en-US" sz="2000" dirty="0"/>
                  <a:t>is the Gram matrix:</a:t>
                </a:r>
              </a:p>
              <a:p>
                <a:pPr marL="457200" lvl="1" indent="0">
                  <a:buNone/>
                </a:pPr>
                <a14:m>
                  <m:oMathPara xmlns:m="http://schemas.openxmlformats.org/officeDocument/2006/math">
                    <m:oMathParaPr>
                      <m:jc m:val="centerGroup"/>
                    </m:oMathParaPr>
                    <m:oMath xmlns:m="http://schemas.openxmlformats.org/officeDocument/2006/math">
                      <m:r>
                        <a:rPr lang="en-US" sz="2000" b="0" i="1" dirty="0" smtClean="0">
                          <a:solidFill>
                            <a:schemeClr val="bg2">
                              <a:lumMod val="50000"/>
                            </a:schemeClr>
                          </a:solidFill>
                          <a:latin typeface="Cambria Math" panose="02040503050406030204" pitchFamily="18" charset="0"/>
                          <a:ea typeface="Cambria Math" panose="02040503050406030204" pitchFamily="18" charset="0"/>
                        </a:rPr>
                        <m:t>𝑀</m:t>
                      </m:r>
                      <m:d>
                        <m:dPr>
                          <m:ctrlPr>
                            <a:rPr lang="en-US" sz="2000" i="1" dirty="0" smtClean="0">
                              <a:solidFill>
                                <a:schemeClr val="bg2">
                                  <a:lumMod val="50000"/>
                                </a:schemeClr>
                              </a:solidFill>
                              <a:latin typeface="Cambria Math" panose="02040503050406030204" pitchFamily="18" charset="0"/>
                              <a:ea typeface="Cambria Math" panose="02040503050406030204" pitchFamily="18" charset="0"/>
                            </a:rPr>
                          </m:ctrlPr>
                        </m:dPr>
                        <m:e>
                          <m:r>
                            <a:rPr lang="en-US" sz="2000" b="0" i="1" dirty="0" smtClean="0">
                              <a:solidFill>
                                <a:schemeClr val="bg2">
                                  <a:lumMod val="50000"/>
                                </a:schemeClr>
                              </a:solidFill>
                              <a:latin typeface="Cambria Math" panose="02040503050406030204" pitchFamily="18" charset="0"/>
                              <a:ea typeface="Cambria Math" panose="02040503050406030204" pitchFamily="18" charset="0"/>
                            </a:rPr>
                            <m:t>𝑥</m:t>
                          </m:r>
                        </m:e>
                      </m:d>
                      <m:r>
                        <a:rPr lang="en-US" sz="2000" b="0" i="1" dirty="0" smtClean="0">
                          <a:solidFill>
                            <a:schemeClr val="bg2">
                              <a:lumMod val="50000"/>
                            </a:schemeClr>
                          </a:solidFill>
                          <a:latin typeface="Cambria Math" panose="02040503050406030204" pitchFamily="18" charset="0"/>
                          <a:ea typeface="Cambria Math" panose="02040503050406030204" pitchFamily="18" charset="0"/>
                        </a:rPr>
                        <m:t>=(</m:t>
                      </m:r>
                      <m:sSup>
                        <m:sSupPr>
                          <m:ctrlPr>
                            <a:rPr lang="en-US" sz="2000" i="1" dirty="0" smtClean="0">
                              <a:solidFill>
                                <a:schemeClr val="bg2">
                                  <a:lumMod val="50000"/>
                                </a:schemeClr>
                              </a:solidFill>
                              <a:latin typeface="Cambria Math" panose="02040503050406030204" pitchFamily="18" charset="0"/>
                              <a:ea typeface="Cambria Math" panose="02040503050406030204" pitchFamily="18" charset="0"/>
                            </a:rPr>
                          </m:ctrlPr>
                        </m:sSupPr>
                        <m:e>
                          <m:r>
                            <a:rPr lang="en-US" sz="2000" b="0" i="1" dirty="0">
                              <a:solidFill>
                                <a:schemeClr val="bg2">
                                  <a:lumMod val="50000"/>
                                </a:schemeClr>
                              </a:solidFill>
                              <a:latin typeface="Cambria Math" panose="02040503050406030204" pitchFamily="18" charset="0"/>
                              <a:ea typeface="Cambria Math" panose="02040503050406030204" pitchFamily="18" charset="0"/>
                            </a:rPr>
                            <m:t>𝜙</m:t>
                          </m:r>
                          <m:r>
                            <a:rPr lang="en-US" sz="2000" b="0" i="1" dirty="0">
                              <a:solidFill>
                                <a:schemeClr val="bg2">
                                  <a:lumMod val="50000"/>
                                </a:schemeClr>
                              </a:solidFill>
                              <a:latin typeface="Cambria Math" panose="02040503050406030204" pitchFamily="18" charset="0"/>
                              <a:ea typeface="Cambria Math" panose="02040503050406030204" pitchFamily="18" charset="0"/>
                            </a:rPr>
                            <m:t>(</m:t>
                          </m:r>
                          <m:r>
                            <a:rPr lang="en-US" sz="2000" b="0" i="1" dirty="0">
                              <a:solidFill>
                                <a:schemeClr val="bg2">
                                  <a:lumMod val="50000"/>
                                </a:schemeClr>
                              </a:solidFill>
                              <a:latin typeface="Cambria Math" panose="02040503050406030204" pitchFamily="18" charset="0"/>
                              <a:ea typeface="Cambria Math" panose="02040503050406030204" pitchFamily="18" charset="0"/>
                            </a:rPr>
                            <m:t>𝑥</m:t>
                          </m:r>
                          <m:r>
                            <a:rPr lang="en-US" sz="2000" b="0" i="1" dirty="0">
                              <a:solidFill>
                                <a:schemeClr val="bg2">
                                  <a:lumMod val="50000"/>
                                </a:schemeClr>
                              </a:solidFill>
                              <a:latin typeface="Cambria Math" panose="02040503050406030204" pitchFamily="18" charset="0"/>
                              <a:ea typeface="Cambria Math" panose="02040503050406030204" pitchFamily="18" charset="0"/>
                            </a:rPr>
                            <m:t>))</m:t>
                          </m:r>
                        </m:e>
                        <m:sup>
                          <m:r>
                            <a:rPr lang="en-US" sz="2000" b="0" i="1" dirty="0" smtClean="0">
                              <a:solidFill>
                                <a:schemeClr val="bg2">
                                  <a:lumMod val="50000"/>
                                </a:schemeClr>
                              </a:solidFill>
                              <a:latin typeface="Cambria Math" panose="02040503050406030204" pitchFamily="18" charset="0"/>
                              <a:ea typeface="Cambria Math" panose="02040503050406030204" pitchFamily="18" charset="0"/>
                            </a:rPr>
                            <m:t>𝑇</m:t>
                          </m:r>
                        </m:sup>
                      </m:sSup>
                      <m:r>
                        <a:rPr lang="en-US" sz="2000" b="0" i="1" dirty="0">
                          <a:solidFill>
                            <a:schemeClr val="bg2">
                              <a:lumMod val="50000"/>
                            </a:schemeClr>
                          </a:solidFill>
                          <a:latin typeface="Cambria Math" panose="02040503050406030204" pitchFamily="18" charset="0"/>
                          <a:ea typeface="Cambria Math" panose="02040503050406030204" pitchFamily="18" charset="0"/>
                        </a:rPr>
                        <m:t>𝜙</m:t>
                      </m:r>
                      <m:r>
                        <a:rPr lang="en-US" sz="2000" b="0" i="1" dirty="0">
                          <a:solidFill>
                            <a:schemeClr val="bg2">
                              <a:lumMod val="50000"/>
                            </a:schemeClr>
                          </a:solidFill>
                          <a:latin typeface="Cambria Math" panose="02040503050406030204" pitchFamily="18" charset="0"/>
                          <a:ea typeface="Cambria Math" panose="02040503050406030204" pitchFamily="18" charset="0"/>
                        </a:rPr>
                        <m:t>(</m:t>
                      </m:r>
                      <m:r>
                        <a:rPr lang="en-US" sz="2000" b="0" i="1" dirty="0">
                          <a:solidFill>
                            <a:schemeClr val="bg2">
                              <a:lumMod val="50000"/>
                            </a:schemeClr>
                          </a:solidFill>
                          <a:latin typeface="Cambria Math" panose="02040503050406030204" pitchFamily="18" charset="0"/>
                          <a:ea typeface="Cambria Math" panose="02040503050406030204" pitchFamily="18" charset="0"/>
                        </a:rPr>
                        <m:t>𝑥</m:t>
                      </m:r>
                      <m:r>
                        <a:rPr lang="en-US" sz="2000" b="0" i="1" dirty="0">
                          <a:solidFill>
                            <a:schemeClr val="bg2">
                              <a:lumMod val="50000"/>
                            </a:schemeClr>
                          </a:solidFill>
                          <a:latin typeface="Cambria Math" panose="02040503050406030204" pitchFamily="18" charset="0"/>
                          <a:ea typeface="Cambria Math" panose="02040503050406030204" pitchFamily="18" charset="0"/>
                        </a:rPr>
                        <m:t>)</m:t>
                      </m:r>
                    </m:oMath>
                  </m:oMathPara>
                </a14:m>
                <a:endParaRPr lang="en-US" sz="2000" i="1" dirty="0">
                  <a:solidFill>
                    <a:schemeClr val="bg2">
                      <a:lumMod val="50000"/>
                    </a:schemeClr>
                  </a:solidFill>
                </a:endParaRPr>
              </a:p>
              <a:p>
                <a:pPr lvl="1"/>
                <a:r>
                  <a:rPr lang="zh-CN" altLang="en-US" sz="2000"/>
                  <a:t>保留风格</a:t>
                </a:r>
                <a:r>
                  <a:rPr lang="en-US" altLang="zh-CN" sz="2000"/>
                  <a:t>/</a:t>
                </a:r>
                <a:r>
                  <a:rPr lang="zh-CN" altLang="en-US" sz="2000"/>
                  <a:t>纹理，常用于修复遮挡区域，提升锐利度</a:t>
                </a:r>
              </a:p>
            </p:txBody>
          </p:sp>
        </mc:Choice>
        <mc:Fallback xmlns="">
          <p:sp>
            <p:nvSpPr>
              <p:cNvPr id="3" name="內容版面配置區 2"/>
              <p:cNvSpPr>
                <a:spLocks noRot="1" noChangeAspect="1" noMove="1" noResize="1" noEditPoints="1" noAdjustHandles="1" noChangeArrowheads="1" noChangeShapeType="1" noTextEdit="1"/>
              </p:cNvSpPr>
              <p:nvPr>
                <p:ph idx="1"/>
              </p:nvPr>
            </p:nvSpPr>
            <p:spPr>
              <a:xfrm>
                <a:off x="838200" y="1210492"/>
                <a:ext cx="10515600" cy="5468982"/>
              </a:xfrm>
              <a:blipFill rotWithShape="1">
                <a:blip r:embed="rId2"/>
                <a:stretch>
                  <a:fillRect t="-433" b="10"/>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8479" y="174381"/>
            <a:ext cx="10515600" cy="998500"/>
          </a:xfrm>
        </p:spPr>
        <p:txBody>
          <a:bodyPr>
            <a:normAutofit fontScale="90000"/>
          </a:bodyPr>
          <a:lstStyle/>
          <a:p>
            <a:r>
              <a:rPr lang="en-US" dirty="0"/>
              <a:t>(Q6)Ablation Study:</a:t>
            </a:r>
            <a:r>
              <a:rPr lang="zh-CN" altLang="en-US">
                <a:sym typeface="+mn-ea"/>
              </a:rPr>
              <a:t>不同损失下的图像质量对比</a:t>
            </a:r>
            <a:endParaRPr lang="en-US" dirty="0"/>
          </a:p>
        </p:txBody>
      </p:sp>
      <p:sp>
        <p:nvSpPr>
          <p:cNvPr id="3" name="內容版面配置區 2"/>
          <p:cNvSpPr>
            <a:spLocks noGrp="1"/>
          </p:cNvSpPr>
          <p:nvPr>
            <p:ph idx="1"/>
          </p:nvPr>
        </p:nvSpPr>
        <p:spPr/>
        <p:txBody>
          <a:bodyPr/>
          <a:lstStyle/>
          <a:p>
            <a:endParaRPr lang="en-US"/>
          </a:p>
        </p:txBody>
      </p:sp>
      <p:pic>
        <p:nvPicPr>
          <p:cNvPr id="4" name="圖片 3"/>
          <p:cNvPicPr>
            <a:picLocks noChangeAspect="1"/>
          </p:cNvPicPr>
          <p:nvPr/>
        </p:nvPicPr>
        <p:blipFill>
          <a:blip r:embed="rId2"/>
          <a:stretch>
            <a:fillRect/>
          </a:stretch>
        </p:blipFill>
        <p:spPr>
          <a:xfrm>
            <a:off x="161544" y="1096595"/>
            <a:ext cx="11722608" cy="5004726"/>
          </a:xfrm>
          <a:prstGeom prst="rect">
            <a:avLst/>
          </a:prstGeom>
        </p:spPr>
      </p:pic>
      <p:sp>
        <p:nvSpPr>
          <p:cNvPr id="5" name="文字方塊 4"/>
          <p:cNvSpPr txBox="1"/>
          <p:nvPr/>
        </p:nvSpPr>
        <p:spPr>
          <a:xfrm>
            <a:off x="0" y="6522574"/>
            <a:ext cx="12192000" cy="307777"/>
          </a:xfrm>
          <a:prstGeom prst="rect">
            <a:avLst/>
          </a:prstGeom>
          <a:solidFill>
            <a:schemeClr val="accent1">
              <a:lumMod val="20000"/>
              <a:lumOff val="80000"/>
            </a:schemeClr>
          </a:solidFill>
        </p:spPr>
        <p:txBody>
          <a:bodyPr wrap="square" rtlCol="0">
            <a:spAutoFit/>
          </a:bodyPr>
          <a:lstStyle/>
          <a:p>
            <a:r>
              <a:rPr lang="en-US" sz="1400" dirty="0"/>
              <a:t>Reference: </a:t>
            </a:r>
            <a:r>
              <a:rPr lang="en-US" sz="1400" dirty="0" err="1"/>
              <a:t>Reda</a:t>
            </a:r>
            <a:r>
              <a:rPr lang="en-US" sz="1400" dirty="0"/>
              <a:t>, </a:t>
            </a:r>
            <a:r>
              <a:rPr lang="en-US" sz="1400" dirty="0" err="1"/>
              <a:t>Fitsum</a:t>
            </a:r>
            <a:r>
              <a:rPr lang="en-US" sz="1400" dirty="0"/>
              <a:t> A. et al. “FILM: Frame Interpolation for Large Motion.” </a:t>
            </a:r>
            <a:r>
              <a:rPr lang="en-US" sz="1400" i="1" dirty="0"/>
              <a:t>Europe Conference on Computer Vision (ECCV) 2022.</a:t>
            </a:r>
            <a:endParaRPr lang="en-US" sz="1400" dirty="0"/>
          </a:p>
        </p:txBody>
      </p:sp>
      <mc:AlternateContent xmlns:mc="http://schemas.openxmlformats.org/markup-compatibility/2006" xmlns:a14="http://schemas.microsoft.com/office/drawing/2010/main">
        <mc:Choice Requires="a14">
          <p:sp>
            <p:nvSpPr>
              <p:cNvPr id="8" name="文字方塊 7"/>
              <p:cNvSpPr txBox="1"/>
              <p:nvPr/>
            </p:nvSpPr>
            <p:spPr>
              <a:xfrm>
                <a:off x="6423674" y="1098822"/>
                <a:ext cx="1769350" cy="369332"/>
              </a:xfrm>
              <a:prstGeom prst="rect">
                <a:avLst/>
              </a:prstGeom>
              <a:noFill/>
            </p:spPr>
            <p:txBody>
              <a:bodyPr wrap="square" rtlCol="0">
                <a:spAutoFit/>
              </a:bodyPr>
              <a:lstStyle/>
              <a:p>
                <a:r>
                  <a:rPr lang="en-US" dirty="0"/>
                  <a:t>(w/ </a:t>
                </a:r>
                <a14:m>
                  <m:oMath xmlns:m="http://schemas.openxmlformats.org/officeDocument/2006/math">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rPr>
                      <m:t>1</m:t>
                    </m:r>
                  </m:oMath>
                </a14:m>
                <a:r>
                  <a:rPr lang="en-US" dirty="0"/>
                  <a:t> loss)</a:t>
                </a:r>
              </a:p>
            </p:txBody>
          </p:sp>
        </mc:Choice>
        <mc:Fallback xmlns="">
          <p:sp>
            <p:nvSpPr>
              <p:cNvPr id="8" name="文字方塊 7"/>
              <p:cNvSpPr txBox="1">
                <a:spLocks noRot="1" noChangeAspect="1" noMove="1" noResize="1" noEditPoints="1" noAdjustHandles="1" noChangeArrowheads="1" noChangeShapeType="1" noTextEdit="1"/>
              </p:cNvSpPr>
              <p:nvPr/>
            </p:nvSpPr>
            <p:spPr>
              <a:xfrm>
                <a:off x="6423674" y="1098822"/>
                <a:ext cx="1769350" cy="369332"/>
              </a:xfrm>
              <a:prstGeom prst="rect">
                <a:avLst/>
              </a:prstGeom>
              <a:blipFill rotWithShape="1">
                <a:blip r:embed="rId3"/>
                <a:stretch>
                  <a:fillRect l="-1" t="-74" r="14"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10154426" y="1064962"/>
                <a:ext cx="2148826" cy="369332"/>
              </a:xfrm>
              <a:prstGeom prst="rect">
                <a:avLst/>
              </a:prstGeom>
              <a:noFill/>
            </p:spPr>
            <p:txBody>
              <a:bodyPr wrap="square" rtlCol="0">
                <a:spAutoFit/>
              </a:bodyPr>
              <a:lstStyle/>
              <a:p>
                <a:r>
                  <a:rPr lang="en-US" dirty="0"/>
                  <a:t>(w/ </a:t>
                </a:r>
                <a14:m>
                  <m:oMath xmlns:m="http://schemas.openxmlformats.org/officeDocument/2006/math">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rPr>
                      <m:t>1</m:t>
                    </m:r>
                  </m:oMath>
                </a14:m>
                <a:r>
                  <a:rPr lang="en-US" dirty="0"/>
                  <a:t> &amp;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ea typeface="Cambria Math" panose="02040503050406030204" pitchFamily="18" charset="0"/>
                          </a:rPr>
                          <m:t>𝑉𝐺𝐺</m:t>
                        </m:r>
                      </m:sub>
                    </m:sSub>
                    <m:r>
                      <a:rPr lang="en-US" i="1">
                        <a:latin typeface="Cambria Math" panose="02040503050406030204" pitchFamily="18" charset="0"/>
                      </a:rPr>
                      <m:t> </m:t>
                    </m:r>
                  </m:oMath>
                </a14:m>
                <a:r>
                  <a:rPr lang="en-US" dirty="0"/>
                  <a:t>loss)</a:t>
                </a:r>
              </a:p>
            </p:txBody>
          </p:sp>
        </mc:Choice>
        <mc:Fallback xmlns="">
          <p:sp>
            <p:nvSpPr>
              <p:cNvPr id="9" name="文字方塊 8"/>
              <p:cNvSpPr txBox="1">
                <a:spLocks noRot="1" noChangeAspect="1" noMove="1" noResize="1" noEditPoints="1" noAdjustHandles="1" noChangeArrowheads="1" noChangeShapeType="1" noTextEdit="1"/>
              </p:cNvSpPr>
              <p:nvPr/>
            </p:nvSpPr>
            <p:spPr>
              <a:xfrm>
                <a:off x="10154426" y="1064962"/>
                <a:ext cx="2148826" cy="369332"/>
              </a:xfrm>
              <a:prstGeom prst="rect">
                <a:avLst/>
              </a:prstGeom>
              <a:blipFill rotWithShape="1">
                <a:blip r:embed="rId4"/>
                <a:stretch>
                  <a:fillRect l="-7" t="-18" r="6" b="126"/>
                </a:stretch>
              </a:blipFill>
            </p:spPr>
            <p:txBody>
              <a:bodyPr/>
              <a:lstStyle/>
              <a:p>
                <a:r>
                  <a:rPr lang="zh-CN" altLang="en-US">
                    <a:noFill/>
                  </a:rPr>
                  <a:t> </a:t>
                </a:r>
              </a:p>
            </p:txBody>
          </p:sp>
        </mc:Fallback>
      </mc:AlternateContent>
      <p:sp>
        <p:nvSpPr>
          <p:cNvPr id="6" name="文本框 5"/>
          <p:cNvSpPr txBox="1"/>
          <p:nvPr/>
        </p:nvSpPr>
        <p:spPr>
          <a:xfrm>
            <a:off x="161290" y="6101080"/>
            <a:ext cx="4391025" cy="922020"/>
          </a:xfrm>
          <a:prstGeom prst="rect">
            <a:avLst/>
          </a:prstGeom>
          <a:noFill/>
        </p:spPr>
        <p:txBody>
          <a:bodyPr wrap="square" rtlCol="0">
            <a:spAutoFit/>
          </a:bodyPr>
          <a:lstStyle/>
          <a:p>
            <a:r>
              <a:rPr lang="zh-CN" altLang="en-US"/>
              <a:t>图像模糊，尤其是树枝、细节模糊不清</a:t>
            </a:r>
          </a:p>
          <a:p>
            <a:endParaRPr lang="en-US" altLang="zh-CN"/>
          </a:p>
          <a:p>
            <a:endParaRPr lang="en-US" altLang="zh-CN"/>
          </a:p>
        </p:txBody>
      </p:sp>
      <p:sp>
        <p:nvSpPr>
          <p:cNvPr id="7" name="文本框 6"/>
          <p:cNvSpPr txBox="1"/>
          <p:nvPr/>
        </p:nvSpPr>
        <p:spPr>
          <a:xfrm>
            <a:off x="4276725" y="6127750"/>
            <a:ext cx="7915275" cy="368300"/>
          </a:xfrm>
          <a:prstGeom prst="rect">
            <a:avLst/>
          </a:prstGeom>
          <a:noFill/>
        </p:spPr>
        <p:txBody>
          <a:bodyPr wrap="square" rtlCol="0">
            <a:spAutoFit/>
          </a:bodyPr>
          <a:lstStyle/>
          <a:p>
            <a:r>
              <a:rPr lang="en-US" altLang="zh-CN"/>
              <a:t>             </a:t>
            </a:r>
            <a:r>
              <a:rPr lang="zh-CN" altLang="en-US"/>
              <a:t>略带伪影</a:t>
            </a:r>
            <a:r>
              <a:rPr lang="en-US" altLang="zh-CN"/>
              <a:t>                                          </a:t>
            </a:r>
            <a:r>
              <a:rPr lang="zh-CN" altLang="en-US"/>
              <a:t>最清晰，纹理最完整，最真实</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52549"/>
            <a:ext cx="10515600" cy="1001485"/>
          </a:xfrm>
        </p:spPr>
        <p:txBody>
          <a:bodyPr>
            <a:normAutofit fontScale="90000"/>
          </a:bodyPr>
          <a:lstStyle/>
          <a:p>
            <a:r>
              <a:rPr lang="en-US" dirty="0"/>
              <a:t>Loss Function for Training Image Synthesis Task</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254033"/>
                <a:ext cx="10515600" cy="5129349"/>
              </a:xfrm>
            </p:spPr>
            <p:txBody>
              <a:bodyPr/>
              <a:lstStyle/>
              <a:p>
                <a:pPr marL="0" indent="0">
                  <a:buNone/>
                </a:pPr>
                <a:r>
                  <a:rPr lang="en-US" sz="2600" dirty="0"/>
                  <a:t>(2) For optimizing </a:t>
                </a:r>
                <a:r>
                  <a:rPr lang="en-US" sz="2600" dirty="0">
                    <a:solidFill>
                      <a:schemeClr val="accent6"/>
                    </a:solidFill>
                  </a:rPr>
                  <a:t>optical flow</a:t>
                </a:r>
                <a:r>
                  <a:rPr lang="en-US" sz="2600" dirty="0"/>
                  <a:t>:</a:t>
                </a:r>
              </a:p>
              <a:p>
                <a:pPr>
                  <a:spcBef>
                    <a:spcPts val="1300"/>
                  </a:spcBef>
                </a:pPr>
                <a:r>
                  <a:rPr lang="zh-CN" altLang="en-US"/>
                  <a:t>蒸馏损失</a:t>
                </a:r>
                <a:r>
                  <a:rPr lang="en-US" sz="2400" dirty="0"/>
                  <a:t>:	</a:t>
                </a:r>
                <a14:m>
                  <m:oMath xmlns:m="http://schemas.openxmlformats.org/officeDocument/2006/math">
                    <m:sSub>
                      <m:sSubPr>
                        <m:ctrlPr>
                          <a:rPr lang="en-US" sz="2200" i="1" dirty="0" smtClean="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ℓ</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𝑑𝑖𝑠</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d>
                          <m:dPr>
                            <m:begChr m:val="‖"/>
                            <m:end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dPr>
                          <m:e>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acc>
                                  <m:accPr>
                                    <m: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accPr>
                                  <m:e>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𝐹</m:t>
                                    </m:r>
                                  </m:e>
                                </m:acc>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𝑡</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→0</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𝐹</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𝑡</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→0</m:t>
                                </m:r>
                              </m:sub>
                            </m:sSub>
                          </m:e>
                        </m:d>
                      </m:e>
                      <m:sub>
                        <m:r>
                          <a:rPr lang="en-US" sz="2200" i="1" dirty="0">
                            <a:solidFill>
                              <a:schemeClr val="accent1">
                                <a:lumMod val="75000"/>
                              </a:schemeClr>
                            </a:solidFill>
                            <a:latin typeface="Cambria Math" panose="02040503050406030204" pitchFamily="18" charset="0"/>
                            <a:ea typeface="Cambria Math" panose="02040503050406030204" pitchFamily="18" charset="0"/>
                          </a:rPr>
                          <m:t>1</m:t>
                        </m:r>
                      </m:sub>
                    </m:s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d>
                          <m:dPr>
                            <m:begChr m:val="‖"/>
                            <m:end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dPr>
                          <m:e>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acc>
                                  <m:accPr>
                                    <m: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accPr>
                                  <m:e>
                                    <m:r>
                                      <a:rPr lang="en-US" sz="2200" i="1" dirty="0">
                                        <a:solidFill>
                                          <a:schemeClr val="accent1">
                                            <a:lumMod val="75000"/>
                                          </a:schemeClr>
                                        </a:solidFill>
                                        <a:latin typeface="Cambria Math" panose="02040503050406030204" pitchFamily="18" charset="0"/>
                                        <a:ea typeface="Cambria Math" panose="02040503050406030204" pitchFamily="18" charset="0"/>
                                      </a:rPr>
                                      <m:t>𝐹</m:t>
                                    </m:r>
                                  </m:e>
                                </m:acc>
                              </m:e>
                              <m:sub>
                                <m:r>
                                  <a:rPr lang="en-US" sz="2200" i="1" dirty="0">
                                    <a:solidFill>
                                      <a:schemeClr val="accent1">
                                        <a:lumMod val="75000"/>
                                      </a:schemeClr>
                                    </a:solidFill>
                                    <a:latin typeface="Cambria Math" panose="02040503050406030204" pitchFamily="18" charset="0"/>
                                    <a:ea typeface="Cambria Math" panose="02040503050406030204" pitchFamily="18" charset="0"/>
                                  </a:rPr>
                                  <m:t>𝑡</m:t>
                                </m:r>
                                <m:r>
                                  <a:rPr lang="en-US" sz="2200" i="1" dirty="0">
                                    <a:solidFill>
                                      <a:schemeClr val="accent1">
                                        <a:lumMod val="75000"/>
                                      </a:schemeClr>
                                    </a:solidFill>
                                    <a:latin typeface="Cambria Math" panose="02040503050406030204" pitchFamily="18" charset="0"/>
                                    <a:ea typeface="Cambria Math" panose="02040503050406030204" pitchFamily="18" charset="0"/>
                                  </a:rPr>
                                  <m:t>→1</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𝐹</m:t>
                                </m:r>
                              </m:e>
                              <m:sub>
                                <m:r>
                                  <a:rPr lang="en-US" sz="2200" i="1" dirty="0">
                                    <a:solidFill>
                                      <a:schemeClr val="accent1">
                                        <a:lumMod val="75000"/>
                                      </a:schemeClr>
                                    </a:solidFill>
                                    <a:latin typeface="Cambria Math" panose="02040503050406030204" pitchFamily="18" charset="0"/>
                                    <a:ea typeface="Cambria Math" panose="02040503050406030204" pitchFamily="18" charset="0"/>
                                  </a:rPr>
                                  <m:t>𝑡</m:t>
                                </m:r>
                                <m:r>
                                  <a:rPr lang="en-US" sz="2200" i="1" dirty="0">
                                    <a:solidFill>
                                      <a:schemeClr val="accent1">
                                        <a:lumMod val="75000"/>
                                      </a:schemeClr>
                                    </a:solidFill>
                                    <a:latin typeface="Cambria Math" panose="02040503050406030204" pitchFamily="18" charset="0"/>
                                    <a:ea typeface="Cambria Math" panose="02040503050406030204" pitchFamily="18" charset="0"/>
                                  </a:rPr>
                                  <m:t>→1</m:t>
                                </m:r>
                              </m:sub>
                            </m:sSub>
                          </m:e>
                        </m:d>
                      </m:e>
                      <m:sub>
                        <m:r>
                          <a:rPr lang="en-US" sz="2200" i="1" dirty="0">
                            <a:solidFill>
                              <a:schemeClr val="accent1">
                                <a:lumMod val="75000"/>
                              </a:schemeClr>
                            </a:solidFill>
                            <a:latin typeface="Cambria Math" panose="02040503050406030204" pitchFamily="18" charset="0"/>
                            <a:ea typeface="Cambria Math" panose="02040503050406030204" pitchFamily="18" charset="0"/>
                          </a:rPr>
                          <m:t>1</m:t>
                        </m:r>
                      </m:sub>
                    </m:sSub>
                  </m:oMath>
                </a14:m>
                <a:endParaRPr lang="en-US" sz="2200" dirty="0"/>
              </a:p>
              <a:p>
                <a:pPr lvl="1"/>
                <a:r>
                  <a:rPr lang="zh-CN" altLang="en-US" sz="2000"/>
                  <a:t>用真实光流监督预测光流</a:t>
                </a:r>
              </a:p>
              <a:p>
                <a:pPr lvl="1"/>
                <a:r>
                  <a:rPr lang="en-US" sz="2000" dirty="0"/>
                  <a:t>Proposed by </a:t>
                </a:r>
                <a:r>
                  <a:rPr lang="en-US" sz="2000" dirty="0">
                    <a:solidFill>
                      <a:schemeClr val="bg2">
                        <a:lumMod val="50000"/>
                      </a:schemeClr>
                    </a:solidFill>
                  </a:rPr>
                  <a:t>RIFE (ECCV 2022)</a:t>
                </a:r>
              </a:p>
              <a:p>
                <a:pPr>
                  <a:spcBef>
                    <a:spcPts val="1300"/>
                  </a:spcBef>
                </a:pPr>
                <a:r>
                  <a:rPr lang="zh-CN" altLang="en-US" sz="2400" dirty="0"/>
                  <a:t>重建误差</a:t>
                </a:r>
                <a:r>
                  <a:rPr lang="en-US" sz="2400" dirty="0"/>
                  <a:t>:	</a:t>
                </a:r>
                <a14:m>
                  <m:oMath xmlns:m="http://schemas.openxmlformats.org/officeDocument/2006/math">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ℓ</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𝑤</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d>
                          <m:dPr>
                            <m:begChr m:val="‖"/>
                            <m:end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dPr>
                          <m:e>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𝐼</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𝑡</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𝑤𝑎𝑟𝑝</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𝐼</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0</m:t>
                                </m:r>
                              </m:sub>
                            </m:s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𝐹</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𝑡</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→0</m:t>
                                </m:r>
                              </m:sub>
                            </m:s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m:t>
                            </m:r>
                          </m:e>
                        </m:d>
                      </m:e>
                      <m:sub>
                        <m:r>
                          <a:rPr lang="en-US" sz="2200" i="1" dirty="0">
                            <a:solidFill>
                              <a:schemeClr val="accent1">
                                <a:lumMod val="75000"/>
                              </a:schemeClr>
                            </a:solidFill>
                            <a:latin typeface="Cambria Math" panose="02040503050406030204" pitchFamily="18" charset="0"/>
                            <a:ea typeface="Cambria Math" panose="02040503050406030204" pitchFamily="18" charset="0"/>
                          </a:rPr>
                          <m:t>1</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d>
                          <m:dPr>
                            <m:begChr m:val="‖"/>
                            <m:end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dPr>
                          <m:e>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𝐼</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𝑡</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r>
                              <a:rPr lang="en-US" sz="2200" i="1" dirty="0">
                                <a:solidFill>
                                  <a:schemeClr val="accent1">
                                    <a:lumMod val="75000"/>
                                  </a:schemeClr>
                                </a:solidFill>
                                <a:latin typeface="Cambria Math" panose="02040503050406030204" pitchFamily="18" charset="0"/>
                                <a:ea typeface="Cambria Math" panose="02040503050406030204" pitchFamily="18" charset="0"/>
                              </a:rPr>
                              <m:t>𝑤𝑎𝑟</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𝑝</m:t>
                            </m:r>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𝐼</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1</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𝐹</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𝑡</m:t>
                                </m:r>
                                <m:r>
                                  <a:rPr lang="en-US" sz="2200" i="1" dirty="0">
                                    <a:solidFill>
                                      <a:schemeClr val="accent1">
                                        <a:lumMod val="75000"/>
                                      </a:schemeClr>
                                    </a:solidFill>
                                    <a:latin typeface="Cambria Math" panose="02040503050406030204" pitchFamily="18" charset="0"/>
                                    <a:ea typeface="Cambria Math" panose="02040503050406030204" pitchFamily="18" charset="0"/>
                                  </a:rPr>
                                  <m:t>→</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1</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e>
                        </m:d>
                      </m:e>
                      <m:sub>
                        <m:r>
                          <a:rPr lang="en-US" sz="2200" i="1" dirty="0">
                            <a:solidFill>
                              <a:schemeClr val="accent1">
                                <a:lumMod val="75000"/>
                              </a:schemeClr>
                            </a:solidFill>
                            <a:latin typeface="Cambria Math" panose="02040503050406030204" pitchFamily="18" charset="0"/>
                            <a:ea typeface="Cambria Math" panose="02040503050406030204" pitchFamily="18" charset="0"/>
                          </a:rPr>
                          <m:t>1</m:t>
                        </m:r>
                      </m:sub>
                    </m:sSub>
                  </m:oMath>
                </a14:m>
                <a:endParaRPr lang="en-US" sz="2200" dirty="0"/>
              </a:p>
              <a:p>
                <a:pPr lvl="1"/>
                <a:r>
                  <a:rPr lang="zh-CN" altLang="en-US" sz="2000"/>
                  <a:t>比较光流变换后的图像与真实图像是否一致</a:t>
                </a:r>
                <a:r>
                  <a:rPr lang="en-US" sz="2000" dirty="0"/>
                  <a:t>.</a:t>
                </a:r>
              </a:p>
              <a:p>
                <a:pPr lvl="1"/>
                <a:r>
                  <a:rPr lang="en-US" sz="2000" dirty="0"/>
                  <a:t>Proposed by </a:t>
                </a:r>
                <a:r>
                  <a:rPr lang="en-US" sz="2000" dirty="0">
                    <a:solidFill>
                      <a:schemeClr val="bg2">
                        <a:lumMod val="50000"/>
                      </a:schemeClr>
                    </a:solidFill>
                  </a:rPr>
                  <a:t>Super </a:t>
                </a:r>
                <a:r>
                  <a:rPr lang="en-US" sz="2000" dirty="0" err="1">
                    <a:solidFill>
                      <a:schemeClr val="bg2">
                        <a:lumMod val="50000"/>
                      </a:schemeClr>
                    </a:solidFill>
                  </a:rPr>
                  <a:t>SloMo</a:t>
                </a:r>
                <a:r>
                  <a:rPr lang="en-US" sz="2000" dirty="0">
                    <a:solidFill>
                      <a:schemeClr val="bg2">
                        <a:lumMod val="50000"/>
                      </a:schemeClr>
                    </a:solidFill>
                  </a:rPr>
                  <a:t> (CVPR 2018)</a:t>
                </a:r>
              </a:p>
              <a:p>
                <a:pPr>
                  <a:spcBef>
                    <a:spcPts val="1300"/>
                  </a:spcBef>
                </a:pPr>
                <a:r>
                  <a:rPr lang="zh-CN" altLang="en-US" sz="2400" dirty="0"/>
                  <a:t>平滑性损失</a:t>
                </a:r>
                <a:r>
                  <a:rPr lang="en-US" sz="2400" dirty="0"/>
                  <a:t>: 	</a:t>
                </a:r>
                <a14:m>
                  <m:oMath xmlns:m="http://schemas.openxmlformats.org/officeDocument/2006/math">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ℓ</m:t>
                        </m:r>
                      </m:e>
                      <m:sub>
                        <m:r>
                          <a:rPr lang="en-US" sz="2200" i="1" dirty="0">
                            <a:solidFill>
                              <a:schemeClr val="accent1">
                                <a:lumMod val="75000"/>
                              </a:schemeClr>
                            </a:solidFill>
                            <a:latin typeface="Cambria Math" panose="02040503050406030204" pitchFamily="18" charset="0"/>
                            <a:ea typeface="Cambria Math" panose="02040503050406030204" pitchFamily="18" charset="0"/>
                          </a:rPr>
                          <m:t>𝑠</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d>
                          <m:dPr>
                            <m:begChr m:val="‖"/>
                            <m:end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dPr>
                          <m:e>
                            <m:r>
                              <a:rPr lang="en-US" sz="2200" i="1" dirty="0"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𝐹</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0</m:t>
                                </m:r>
                                <m:r>
                                  <a:rPr lang="en-US" sz="2200" i="1" dirty="0">
                                    <a:solidFill>
                                      <a:schemeClr val="accent1">
                                        <a:lumMod val="75000"/>
                                      </a:schemeClr>
                                    </a:solidFill>
                                    <a:latin typeface="Cambria Math" panose="02040503050406030204" pitchFamily="18" charset="0"/>
                                    <a:ea typeface="Cambria Math" panose="02040503050406030204" pitchFamily="18" charset="0"/>
                                  </a:rPr>
                                  <m:t>→</m:t>
                                </m:r>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1</m:t>
                                </m:r>
                              </m:sub>
                            </m:sSub>
                          </m:e>
                        </m:d>
                      </m:e>
                      <m:sub>
                        <m:r>
                          <a:rPr lang="en-US" sz="2200" i="1" dirty="0">
                            <a:solidFill>
                              <a:schemeClr val="accent1">
                                <a:lumMod val="75000"/>
                              </a:schemeClr>
                            </a:solidFill>
                            <a:latin typeface="Cambria Math" panose="02040503050406030204" pitchFamily="18" charset="0"/>
                            <a:ea typeface="Cambria Math" panose="02040503050406030204" pitchFamily="18" charset="0"/>
                          </a:rPr>
                          <m:t>1</m:t>
                        </m:r>
                      </m:sub>
                    </m:sSub>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d>
                          <m:dPr>
                            <m:begChr m:val="‖"/>
                            <m:endChr m:val="‖"/>
                            <m:ctrlPr>
                              <a:rPr lang="en-US" sz="2200" i="1" dirty="0">
                                <a:solidFill>
                                  <a:schemeClr val="accent1">
                                    <a:lumMod val="75000"/>
                                  </a:schemeClr>
                                </a:solidFill>
                                <a:latin typeface="Cambria Math" panose="02040503050406030204" pitchFamily="18" charset="0"/>
                                <a:ea typeface="Cambria Math" panose="02040503050406030204" pitchFamily="18" charset="0"/>
                              </a:rPr>
                            </m:ctrlPr>
                          </m:dPr>
                          <m:e>
                            <m:r>
                              <a:rPr lang="en-US" sz="2200" i="1" dirty="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i="1" dirty="0">
                                    <a:solidFill>
                                      <a:schemeClr val="accent1">
                                        <a:lumMod val="75000"/>
                                      </a:schemeClr>
                                    </a:solidFill>
                                    <a:latin typeface="Cambria Math" panose="02040503050406030204" pitchFamily="18" charset="0"/>
                                    <a:ea typeface="Cambria Math" panose="02040503050406030204" pitchFamily="18" charset="0"/>
                                  </a:rPr>
                                </m:ctrlPr>
                              </m:sSubPr>
                              <m:e>
                                <m:r>
                                  <a:rPr lang="en-US" sz="2200" i="1" dirty="0">
                                    <a:solidFill>
                                      <a:schemeClr val="accent1">
                                        <a:lumMod val="75000"/>
                                      </a:schemeClr>
                                    </a:solidFill>
                                    <a:latin typeface="Cambria Math" panose="02040503050406030204" pitchFamily="18" charset="0"/>
                                    <a:ea typeface="Cambria Math" panose="02040503050406030204" pitchFamily="18" charset="0"/>
                                  </a:rPr>
                                  <m:t>𝐹</m:t>
                                </m:r>
                              </m:e>
                              <m:sub>
                                <m:r>
                                  <a:rPr lang="en-US" sz="2200" b="0" i="1" dirty="0" smtClean="0">
                                    <a:solidFill>
                                      <a:schemeClr val="accent1">
                                        <a:lumMod val="75000"/>
                                      </a:schemeClr>
                                    </a:solidFill>
                                    <a:latin typeface="Cambria Math" panose="02040503050406030204" pitchFamily="18" charset="0"/>
                                    <a:ea typeface="Cambria Math" panose="02040503050406030204" pitchFamily="18" charset="0"/>
                                  </a:rPr>
                                  <m:t>1</m:t>
                                </m:r>
                                <m:r>
                                  <a:rPr lang="en-US" sz="2200" i="1" dirty="0">
                                    <a:solidFill>
                                      <a:schemeClr val="accent1">
                                        <a:lumMod val="75000"/>
                                      </a:schemeClr>
                                    </a:solidFill>
                                    <a:latin typeface="Cambria Math" panose="02040503050406030204" pitchFamily="18" charset="0"/>
                                    <a:ea typeface="Cambria Math" panose="02040503050406030204" pitchFamily="18" charset="0"/>
                                  </a:rPr>
                                  <m:t>→0</m:t>
                                </m:r>
                              </m:sub>
                            </m:sSub>
                          </m:e>
                        </m:d>
                      </m:e>
                      <m:sub>
                        <m:r>
                          <a:rPr lang="en-US" sz="2200" i="1" dirty="0">
                            <a:solidFill>
                              <a:schemeClr val="accent1">
                                <a:lumMod val="75000"/>
                              </a:schemeClr>
                            </a:solidFill>
                            <a:latin typeface="Cambria Math" panose="02040503050406030204" pitchFamily="18" charset="0"/>
                            <a:ea typeface="Cambria Math" panose="02040503050406030204" pitchFamily="18" charset="0"/>
                          </a:rPr>
                          <m:t>1</m:t>
                        </m:r>
                      </m:sub>
                    </m:sSub>
                  </m:oMath>
                </a14:m>
                <a:endParaRPr lang="en-US" sz="2200" dirty="0"/>
              </a:p>
              <a:p>
                <a:pPr lvl="1"/>
                <a:r>
                  <a:rPr lang="zh-CN" altLang="en-US" sz="2000"/>
                  <a:t>鼓励邻近像素的光流相近</a:t>
                </a:r>
              </a:p>
              <a:p>
                <a:pPr lvl="1"/>
                <a:r>
                  <a:rPr lang="en-US" sz="2000" dirty="0"/>
                  <a:t>Proposed by </a:t>
                </a:r>
                <a:r>
                  <a:rPr lang="en-US" sz="2000" dirty="0">
                    <a:solidFill>
                      <a:schemeClr val="bg2">
                        <a:lumMod val="50000"/>
                      </a:schemeClr>
                    </a:solidFill>
                  </a:rPr>
                  <a:t>Video frame synthesis using deep voxel flow (ICCV 2017)</a:t>
                </a:r>
              </a:p>
              <a:p>
                <a:pPr marL="457200" lvl="1" indent="0">
                  <a:buNone/>
                </a:pPr>
                <a:endParaRPr lang="en-US" sz="2000" dirty="0"/>
              </a:p>
            </p:txBody>
          </p:sp>
        </mc:Choice>
        <mc:Fallback xmlns="">
          <p:sp>
            <p:nvSpPr>
              <p:cNvPr id="3" name="內容版面配置區 2"/>
              <p:cNvSpPr>
                <a:spLocks noRot="1" noChangeAspect="1" noMove="1" noResize="1" noEditPoints="1" noAdjustHandles="1" noChangeArrowheads="1" noChangeShapeType="1" noTextEdit="1"/>
              </p:cNvSpPr>
              <p:nvPr>
                <p:ph idx="1"/>
              </p:nvPr>
            </p:nvSpPr>
            <p:spPr>
              <a:xfrm>
                <a:off x="838200" y="1254033"/>
                <a:ext cx="10515600" cy="5129349"/>
              </a:xfrm>
              <a:blipFill rotWithShape="1">
                <a:blip r:embed="rId2"/>
                <a:stretch>
                  <a:fillRect t="-11" b="7"/>
                </a:stretch>
              </a:blipFill>
            </p:spPr>
            <p:txBody>
              <a:bodyPr/>
              <a:lstStyle/>
              <a:p>
                <a:r>
                  <a:rPr lang="zh-CN" altLang="en-US">
                    <a:noFill/>
                  </a:rPr>
                  <a:t> </a:t>
                </a:r>
              </a:p>
            </p:txBody>
          </p:sp>
        </mc:Fallback>
      </mc:AlternateContent>
      <p:sp>
        <p:nvSpPr>
          <p:cNvPr id="5" name="文字方塊 4"/>
          <p:cNvSpPr txBox="1"/>
          <p:nvPr/>
        </p:nvSpPr>
        <p:spPr>
          <a:xfrm>
            <a:off x="0" y="5696143"/>
            <a:ext cx="12192000" cy="1161857"/>
          </a:xfrm>
          <a:prstGeom prst="rect">
            <a:avLst/>
          </a:prstGeom>
          <a:solidFill>
            <a:schemeClr val="accent1">
              <a:lumMod val="20000"/>
              <a:lumOff val="80000"/>
            </a:schemeClr>
          </a:solidFill>
        </p:spPr>
        <p:txBody>
          <a:bodyPr wrap="square" rtlCol="0">
            <a:spAutoFit/>
          </a:bodyPr>
          <a:lstStyle/>
          <a:p>
            <a:r>
              <a:rPr lang="en-US" sz="1350" dirty="0"/>
              <a:t>Reference: </a:t>
            </a:r>
            <a:br>
              <a:rPr lang="en-US" sz="1350" dirty="0"/>
            </a:br>
            <a:r>
              <a:rPr lang="en-US" sz="1350" dirty="0"/>
              <a:t>(1) </a:t>
            </a:r>
            <a:r>
              <a:rPr lang="en-US" sz="1400" dirty="0"/>
              <a:t>Huang, </a:t>
            </a:r>
            <a:r>
              <a:rPr lang="en-US" sz="1400" dirty="0" err="1"/>
              <a:t>Zhewei</a:t>
            </a:r>
            <a:r>
              <a:rPr lang="en-US" sz="1400" dirty="0"/>
              <a:t> et al. “Real-Time Intermediate Flow Estimation for Video Frame Interpolation.” </a:t>
            </a:r>
            <a:r>
              <a:rPr lang="en-US" sz="1400" i="1" dirty="0"/>
              <a:t>European Conference on Computer Vision</a:t>
            </a:r>
            <a:r>
              <a:rPr lang="en-US" sz="1400" dirty="0"/>
              <a:t> (2020).</a:t>
            </a:r>
          </a:p>
          <a:p>
            <a:r>
              <a:rPr lang="en-US" sz="1400" dirty="0"/>
              <a:t>(2) Jiang, </a:t>
            </a:r>
            <a:r>
              <a:rPr lang="en-US" sz="1400" dirty="0" err="1"/>
              <a:t>Huaizu</a:t>
            </a:r>
            <a:r>
              <a:rPr lang="en-US" sz="1400" dirty="0"/>
              <a:t> et al. “Super </a:t>
            </a:r>
            <a:r>
              <a:rPr lang="en-US" sz="1400" dirty="0" err="1"/>
              <a:t>SloMo</a:t>
            </a:r>
            <a:r>
              <a:rPr lang="en-US" sz="1400" dirty="0"/>
              <a:t>: High Quality Estimation of Multiple Intermediate Frames for Video Interpolation.” 2018 IEEE/CVF Conference on Computer Vision and Pattern Recognition (2017).</a:t>
            </a:r>
          </a:p>
          <a:p>
            <a:r>
              <a:rPr lang="en-US" sz="1400" dirty="0"/>
              <a:t>(3) Liu, </a:t>
            </a:r>
            <a:r>
              <a:rPr lang="en-US" sz="1400" dirty="0" err="1"/>
              <a:t>Ziwei</a:t>
            </a:r>
            <a:r>
              <a:rPr lang="en-US" sz="1400" dirty="0"/>
              <a:t> et al. “Video Frame Synthesis Using Deep Voxel Flow.” 2017 IEEE International Conference on Computer Vision (ICCV) (2017): 4473-4481.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Ablation Study: </a:t>
            </a:r>
            <a:r>
              <a:rPr lang="zh-CN" altLang="en-US"/>
              <a:t>插值质量消融实验</a:t>
            </a:r>
          </a:p>
        </p:txBody>
      </p:sp>
      <p:sp>
        <p:nvSpPr>
          <p:cNvPr id="3" name="內容版面配置區 2"/>
          <p:cNvSpPr>
            <a:spLocks noGrp="1"/>
          </p:cNvSpPr>
          <p:nvPr>
            <p:ph idx="1"/>
          </p:nvPr>
        </p:nvSpPr>
        <p:spPr/>
        <p:txBody>
          <a:bodyPr/>
          <a:lstStyle/>
          <a:p>
            <a:pPr marL="0" indent="0">
              <a:buNone/>
            </a:pPr>
            <a:endParaRPr lang="en-US" dirty="0"/>
          </a:p>
        </p:txBody>
      </p:sp>
      <p:pic>
        <p:nvPicPr>
          <p:cNvPr id="4" name="圖片 3"/>
          <p:cNvPicPr>
            <a:picLocks noChangeAspect="1"/>
          </p:cNvPicPr>
          <p:nvPr/>
        </p:nvPicPr>
        <p:blipFill>
          <a:blip r:embed="rId2"/>
          <a:stretch>
            <a:fillRect/>
          </a:stretch>
        </p:blipFill>
        <p:spPr>
          <a:xfrm>
            <a:off x="766808" y="3559059"/>
            <a:ext cx="4608104" cy="2527522"/>
          </a:xfrm>
          <a:prstGeom prst="rect">
            <a:avLst/>
          </a:prstGeom>
        </p:spPr>
      </p:pic>
      <p:grpSp>
        <p:nvGrpSpPr>
          <p:cNvPr id="7" name="群組 6"/>
          <p:cNvGrpSpPr/>
          <p:nvPr/>
        </p:nvGrpSpPr>
        <p:grpSpPr>
          <a:xfrm>
            <a:off x="847344" y="1650631"/>
            <a:ext cx="7519416" cy="1823816"/>
            <a:chOff x="838200" y="1690689"/>
            <a:chExt cx="6633943" cy="1393343"/>
          </a:xfrm>
        </p:grpSpPr>
        <p:pic>
          <p:nvPicPr>
            <p:cNvPr id="5" name="圖片 4"/>
            <p:cNvPicPr>
              <a:picLocks noChangeAspect="1"/>
            </p:cNvPicPr>
            <p:nvPr/>
          </p:nvPicPr>
          <p:blipFill rotWithShape="1">
            <a:blip r:embed="rId3"/>
            <a:srcRect b="82308"/>
            <a:stretch>
              <a:fillRect/>
            </a:stretch>
          </p:blipFill>
          <p:spPr>
            <a:xfrm>
              <a:off x="838200" y="1690689"/>
              <a:ext cx="6633943" cy="522160"/>
            </a:xfrm>
            <a:prstGeom prst="rect">
              <a:avLst/>
            </a:prstGeom>
          </p:spPr>
        </p:pic>
        <p:pic>
          <p:nvPicPr>
            <p:cNvPr id="6" name="圖片 5"/>
            <p:cNvPicPr>
              <a:picLocks noChangeAspect="1"/>
            </p:cNvPicPr>
            <p:nvPr/>
          </p:nvPicPr>
          <p:blipFill rotWithShape="1">
            <a:blip r:embed="rId3"/>
            <a:srcRect t="70555"/>
            <a:stretch>
              <a:fillRect/>
            </a:stretch>
          </p:blipFill>
          <p:spPr>
            <a:xfrm>
              <a:off x="838200" y="2215019"/>
              <a:ext cx="6633943" cy="869013"/>
            </a:xfrm>
            <a:prstGeom prst="rect">
              <a:avLst/>
            </a:prstGeom>
          </p:spPr>
        </p:pic>
      </p:grpSp>
      <p:sp>
        <p:nvSpPr>
          <p:cNvPr id="8" name="矩形 7"/>
          <p:cNvSpPr/>
          <p:nvPr/>
        </p:nvSpPr>
        <p:spPr>
          <a:xfrm>
            <a:off x="847344" y="3159152"/>
            <a:ext cx="7427976" cy="3152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847344" y="4969561"/>
            <a:ext cx="4355592" cy="505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字方塊 11"/>
          <p:cNvSpPr txBox="1"/>
          <p:nvPr/>
        </p:nvSpPr>
        <p:spPr>
          <a:xfrm>
            <a:off x="0" y="5911587"/>
            <a:ext cx="12192000" cy="946413"/>
          </a:xfrm>
          <a:prstGeom prst="rect">
            <a:avLst/>
          </a:prstGeom>
          <a:solidFill>
            <a:schemeClr val="accent1">
              <a:lumMod val="20000"/>
              <a:lumOff val="80000"/>
            </a:schemeClr>
          </a:solidFill>
        </p:spPr>
        <p:txBody>
          <a:bodyPr wrap="square" rtlCol="0">
            <a:spAutoFit/>
          </a:bodyPr>
          <a:lstStyle/>
          <a:p>
            <a:r>
              <a:rPr lang="en-US" sz="1350" dirty="0"/>
              <a:t>Reference: </a:t>
            </a:r>
            <a:br>
              <a:rPr lang="en-US" sz="1350" dirty="0"/>
            </a:br>
            <a:r>
              <a:rPr lang="en-US" sz="1350" dirty="0"/>
              <a:t>(1) </a:t>
            </a:r>
            <a:r>
              <a:rPr lang="en-US" sz="1400" dirty="0"/>
              <a:t>Huang, </a:t>
            </a:r>
            <a:r>
              <a:rPr lang="en-US" sz="1400" dirty="0" err="1"/>
              <a:t>Zhewei</a:t>
            </a:r>
            <a:r>
              <a:rPr lang="en-US" sz="1400" dirty="0"/>
              <a:t> et al. “Real-Time Intermediate Flow Estimation for Video Frame Interpolation.” </a:t>
            </a:r>
            <a:r>
              <a:rPr lang="en-US" sz="1400" i="1" dirty="0"/>
              <a:t>European Conference on Computer Vision</a:t>
            </a:r>
            <a:r>
              <a:rPr lang="en-US" sz="1400" dirty="0"/>
              <a:t> (2020).</a:t>
            </a:r>
          </a:p>
          <a:p>
            <a:r>
              <a:rPr lang="en-US" sz="1400" dirty="0"/>
              <a:t>(2) Jiang, </a:t>
            </a:r>
            <a:r>
              <a:rPr lang="en-US" sz="1400" dirty="0" err="1"/>
              <a:t>Huaizu</a:t>
            </a:r>
            <a:r>
              <a:rPr lang="en-US" sz="1400" dirty="0"/>
              <a:t> et al. “Super </a:t>
            </a:r>
            <a:r>
              <a:rPr lang="en-US" sz="1400" dirty="0" err="1"/>
              <a:t>SloMo</a:t>
            </a:r>
            <a:r>
              <a:rPr lang="en-US" sz="1400" dirty="0"/>
              <a:t>: High Quality Estimation of Multiple Intermediate Frames for Video Interpolation.” 2018 IEEE/CVF Conference on Computer Vision and Pattern Recognition (2017).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1850" y="3255264"/>
            <a:ext cx="10515600" cy="1307211"/>
          </a:xfrm>
          <a:noFill/>
        </p:spPr>
        <p:txBody>
          <a:bodyPr/>
          <a:lstStyle/>
          <a:p>
            <a:r>
              <a:rPr lang="en-US" dirty="0"/>
              <a:t>Thanks for listening.</a:t>
            </a:r>
          </a:p>
        </p:txBody>
      </p:sp>
      <p:sp>
        <p:nvSpPr>
          <p:cNvPr id="3" name="文字版面配置區 2"/>
          <p:cNvSpPr>
            <a:spLocks noGrp="1"/>
          </p:cNvSpPr>
          <p:nvPr>
            <p:ph type="body" idx="1"/>
          </p:nvPr>
        </p:nvSpPr>
        <p:spPr>
          <a:xfrm>
            <a:off x="831850" y="4589463"/>
            <a:ext cx="10515600" cy="640905"/>
          </a:xfrm>
          <a:solidFill>
            <a:schemeClr val="accent1">
              <a:lumMod val="75000"/>
            </a:schemeClr>
          </a:solidFill>
        </p:spPr>
        <p:txBody>
          <a:bodyPr>
            <a:normAutofit/>
          </a:bodyPr>
          <a:lstStyle/>
          <a:p>
            <a:r>
              <a:rPr lang="en-US" sz="3600" dirty="0">
                <a:solidFill>
                  <a:schemeClr val="bg1"/>
                </a:solidFill>
              </a:rPr>
              <a:t>Questions are welcome!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Outline</a:t>
            </a:r>
          </a:p>
        </p:txBody>
      </p:sp>
      <p:sp>
        <p:nvSpPr>
          <p:cNvPr id="3" name="內容版面配置區 2"/>
          <p:cNvSpPr>
            <a:spLocks noGrp="1"/>
          </p:cNvSpPr>
          <p:nvPr>
            <p:ph idx="1"/>
          </p:nvPr>
        </p:nvSpPr>
        <p:spPr>
          <a:xfrm>
            <a:off x="838200" y="1690688"/>
            <a:ext cx="10515600" cy="4486275"/>
          </a:xfrm>
        </p:spPr>
        <p:txBody>
          <a:bodyPr/>
          <a:lstStyle/>
          <a:p>
            <a:r>
              <a:rPr lang="en-US" dirty="0"/>
              <a:t>Introduction</a:t>
            </a:r>
          </a:p>
          <a:p>
            <a:r>
              <a:rPr lang="en-US" dirty="0"/>
              <a:t>VFI methodology overview</a:t>
            </a:r>
          </a:p>
          <a:p>
            <a:r>
              <a:rPr lang="en-US" dirty="0"/>
              <a:t>Flow-based VFI</a:t>
            </a:r>
          </a:p>
          <a:p>
            <a:r>
              <a:rPr lang="en-US" dirty="0"/>
              <a:t>Kernel-based VFI</a:t>
            </a:r>
          </a:p>
          <a:p>
            <a:r>
              <a:rPr lang="en-US" dirty="0"/>
              <a:t>Hybrid flow-kernel-based VFI</a:t>
            </a:r>
          </a:p>
          <a:p>
            <a:r>
              <a:rPr lang="en-US" dirty="0"/>
              <a:t>Further Reading</a:t>
            </a:r>
          </a:p>
          <a:p>
            <a:r>
              <a:rPr lang="en-US" dirty="0"/>
              <a:t>Loss Function for Training Image Synthesis Task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9809"/>
            <a:ext cx="10515600" cy="1151791"/>
          </a:xfrm>
        </p:spPr>
        <p:txBody>
          <a:bodyPr/>
          <a:lstStyle/>
          <a:p>
            <a:r>
              <a:rPr lang="en-US" dirty="0"/>
              <a:t>Introduction</a:t>
            </a:r>
          </a:p>
        </p:txBody>
      </p:sp>
      <p:sp>
        <p:nvSpPr>
          <p:cNvPr id="3" name="內容版面配置區 2"/>
          <p:cNvSpPr>
            <a:spLocks noGrp="1"/>
          </p:cNvSpPr>
          <p:nvPr>
            <p:ph idx="1"/>
          </p:nvPr>
        </p:nvSpPr>
        <p:spPr>
          <a:xfrm>
            <a:off x="838200" y="1371600"/>
            <a:ext cx="10515600" cy="5002823"/>
          </a:xfrm>
        </p:spPr>
        <p:txBody>
          <a:bodyPr/>
          <a:lstStyle/>
          <a:p>
            <a:r>
              <a:rPr lang="en-US" dirty="0"/>
              <a:t>Video Frame Interpolation (VFI):</a:t>
            </a:r>
          </a:p>
          <a:p>
            <a:pPr lvl="1"/>
            <a:r>
              <a:rPr lang="zh-CN" altLang="en-US"/>
              <a:t>在一段视频序列中，生成两个已有帧之间的中间帧</a:t>
            </a:r>
          </a:p>
          <a:p>
            <a:pPr lvl="1"/>
            <a:endParaRPr lang="en-US" dirty="0"/>
          </a:p>
          <a:p>
            <a:pPr lvl="1"/>
            <a:endParaRPr lang="en-US" dirty="0"/>
          </a:p>
          <a:p>
            <a:pPr lvl="1"/>
            <a:endParaRPr lang="en-US" dirty="0"/>
          </a:p>
          <a:p>
            <a:pPr lvl="1"/>
            <a:endParaRPr lang="en-US" dirty="0"/>
          </a:p>
          <a:p>
            <a:pPr lvl="1"/>
            <a:endParaRPr lang="en-US" dirty="0"/>
          </a:p>
          <a:p>
            <a:pPr lvl="1"/>
            <a:r>
              <a:rPr lang="zh-CN" altLang="en-US"/>
              <a:t>用于评估插值帧生成效果的指标</a:t>
            </a:r>
            <a:r>
              <a:rPr lang="en-US" dirty="0"/>
              <a:t>:</a:t>
            </a:r>
          </a:p>
          <a:p>
            <a:pPr lvl="2"/>
            <a:r>
              <a:rPr lang="zh-CN" altLang="en-US"/>
              <a:t>时间上的平滑性</a:t>
            </a:r>
            <a:r>
              <a:rPr lang="en-US" dirty="0"/>
              <a:t>, i.e. </a:t>
            </a:r>
            <a:r>
              <a:rPr lang="zh-CN" altLang="en-US"/>
              <a:t>插值误差</a:t>
            </a:r>
            <a:r>
              <a:rPr lang="en-US" dirty="0"/>
              <a:t>↓, </a:t>
            </a:r>
            <a:r>
              <a:rPr lang="zh-CN" altLang="en-US"/>
              <a:t>归一化插值误差</a:t>
            </a:r>
            <a:r>
              <a:rPr lang="en-US" dirty="0"/>
              <a:t> ↓</a:t>
            </a:r>
            <a:r>
              <a:rPr lang="zh-CN" altLang="en-US" dirty="0"/>
              <a:t>（</a:t>
            </a:r>
            <a:r>
              <a:rPr lang="zh-CN" altLang="en-US"/>
              <a:t>这些衡量生成帧与真实帧在像素级别的接近程度）</a:t>
            </a:r>
          </a:p>
          <a:p>
            <a:pPr lvl="2"/>
            <a:r>
              <a:rPr lang="zh-CN" altLang="en-US"/>
              <a:t>视觉效果好</a:t>
            </a:r>
            <a:r>
              <a:rPr lang="en-US" dirty="0"/>
              <a:t>, i.e. PSNR↑, SSIM↑ </a:t>
            </a:r>
            <a:r>
              <a:rPr lang="zh-CN" altLang="en-US"/>
              <a:t>这两个指标评估图像质量是否接近人眼认为的</a:t>
            </a:r>
            <a:r>
              <a:rPr lang="en-US" altLang="zh-CN"/>
              <a:t>“</a:t>
            </a:r>
            <a:r>
              <a:rPr lang="zh-CN" altLang="en-US"/>
              <a:t>真实图像</a:t>
            </a:r>
            <a:r>
              <a:rPr lang="en-US" altLang="zh-CN"/>
              <a:t>”</a:t>
            </a:r>
          </a:p>
          <a:p>
            <a:pPr marL="0" indent="0">
              <a:buNone/>
            </a:pPr>
            <a:endParaRPr lang="en-US" dirty="0"/>
          </a:p>
        </p:txBody>
      </p:sp>
      <p:grpSp>
        <p:nvGrpSpPr>
          <p:cNvPr id="15" name="群組 14"/>
          <p:cNvGrpSpPr/>
          <p:nvPr/>
        </p:nvGrpSpPr>
        <p:grpSpPr>
          <a:xfrm>
            <a:off x="2129957" y="2807046"/>
            <a:ext cx="8061630" cy="1372609"/>
            <a:chOff x="1058307" y="1739558"/>
            <a:chExt cx="10075386" cy="1689442"/>
          </a:xfrm>
        </p:grpSpPr>
        <p:pic>
          <p:nvPicPr>
            <p:cNvPr id="16" name="圖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07" y="1739558"/>
              <a:ext cx="2111803" cy="1689442"/>
            </a:xfrm>
            <a:prstGeom prst="rect">
              <a:avLst/>
            </a:prstGeom>
          </p:spPr>
        </p:pic>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890" y="1739558"/>
              <a:ext cx="2111803" cy="1689442"/>
            </a:xfrm>
            <a:prstGeom prst="rect">
              <a:avLst/>
            </a:prstGeom>
          </p:spPr>
        </p:pic>
        <p:sp>
          <p:nvSpPr>
            <p:cNvPr id="18" name="矩形 17"/>
            <p:cNvSpPr/>
            <p:nvPr/>
          </p:nvSpPr>
          <p:spPr>
            <a:xfrm>
              <a:off x="3687243" y="1739558"/>
              <a:ext cx="1993172" cy="168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6430443" y="1739558"/>
              <a:ext cx="1993172" cy="168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字方塊 19"/>
            <p:cNvSpPr txBox="1"/>
            <p:nvPr/>
          </p:nvSpPr>
          <p:spPr>
            <a:xfrm>
              <a:off x="5887454" y="2438776"/>
              <a:ext cx="494863" cy="369332"/>
            </a:xfrm>
            <a:prstGeom prst="rect">
              <a:avLst/>
            </a:prstGeom>
            <a:noFill/>
          </p:spPr>
          <p:txBody>
            <a:bodyPr wrap="square" rtlCol="0">
              <a:spAutoFit/>
            </a:bodyPr>
            <a:lstStyle/>
            <a:p>
              <a:r>
                <a:rPr lang="en-MY" dirty="0"/>
                <a:t>…</a:t>
              </a:r>
              <a:endParaRPr lang="en-US" dirty="0"/>
            </a:p>
          </p:txBody>
        </p:sp>
        <p:sp>
          <p:nvSpPr>
            <p:cNvPr id="21" name="文字方塊 20"/>
            <p:cNvSpPr txBox="1"/>
            <p:nvPr/>
          </p:nvSpPr>
          <p:spPr>
            <a:xfrm>
              <a:off x="4572755" y="2399613"/>
              <a:ext cx="494863" cy="369332"/>
            </a:xfrm>
            <a:prstGeom prst="rect">
              <a:avLst/>
            </a:prstGeom>
            <a:noFill/>
          </p:spPr>
          <p:txBody>
            <a:bodyPr wrap="square" rtlCol="0">
              <a:spAutoFit/>
            </a:bodyPr>
            <a:lstStyle/>
            <a:p>
              <a:r>
                <a:rPr lang="en-MY" dirty="0"/>
                <a:t>?</a:t>
              </a:r>
              <a:endParaRPr lang="en-US" dirty="0"/>
            </a:p>
          </p:txBody>
        </p:sp>
        <p:sp>
          <p:nvSpPr>
            <p:cNvPr id="22" name="文字方塊 21"/>
            <p:cNvSpPr txBox="1"/>
            <p:nvPr/>
          </p:nvSpPr>
          <p:spPr>
            <a:xfrm>
              <a:off x="7259808" y="2399613"/>
              <a:ext cx="494863" cy="369332"/>
            </a:xfrm>
            <a:prstGeom prst="rect">
              <a:avLst/>
            </a:prstGeom>
            <a:noFill/>
          </p:spPr>
          <p:txBody>
            <a:bodyPr wrap="square" rtlCol="0">
              <a:spAutoFit/>
            </a:bodyPr>
            <a:lstStyle/>
            <a:p>
              <a:r>
                <a:rPr lang="en-MY" dirty="0"/>
                <a:t>?</a:t>
              </a:r>
              <a:endParaRPr lang="en-US" dirty="0"/>
            </a:p>
          </p:txBody>
        </p:sp>
        <p:cxnSp>
          <p:nvCxnSpPr>
            <p:cNvPr id="23" name="直線單箭頭接點 22"/>
            <p:cNvCxnSpPr/>
            <p:nvPr/>
          </p:nvCxnSpPr>
          <p:spPr>
            <a:xfrm>
              <a:off x="3231242" y="2695074"/>
              <a:ext cx="371479"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8525136" y="2695074"/>
              <a:ext cx="371479" cy="0"/>
            </a:xfrm>
            <a:prstGeom prst="straightConnector1">
              <a:avLst/>
            </a:prstGeom>
            <a:ln w="127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6" name="文字方塊 25"/>
          <p:cNvSpPr txBox="1"/>
          <p:nvPr/>
        </p:nvSpPr>
        <p:spPr>
          <a:xfrm>
            <a:off x="3210990" y="2345531"/>
            <a:ext cx="6205633" cy="368300"/>
          </a:xfrm>
          <a:prstGeom prst="rect">
            <a:avLst/>
          </a:prstGeom>
          <a:noFill/>
        </p:spPr>
        <p:txBody>
          <a:bodyPr wrap="square" rtlCol="0">
            <a:spAutoFit/>
          </a:bodyPr>
          <a:lstStyle/>
          <a:p>
            <a:pPr algn="ctr"/>
            <a:r>
              <a:rPr lang="zh-CN" altLang="en-US" dirty="0">
                <a:solidFill>
                  <a:srgbClr val="FF0000"/>
                </a:solidFill>
              </a:rPr>
              <a:t>插值帧应该对应这个动作过程的合理运动轨迹</a:t>
            </a:r>
            <a:endParaRPr lang="en-US" dirty="0">
              <a:solidFill>
                <a:srgbClr val="FF0000"/>
              </a:solidFill>
            </a:endParaRPr>
          </a:p>
        </p:txBody>
      </p:sp>
      <p:sp>
        <p:nvSpPr>
          <p:cNvPr id="4" name="文字方塊 3"/>
          <p:cNvSpPr txBox="1"/>
          <p:nvPr/>
        </p:nvSpPr>
        <p:spPr>
          <a:xfrm>
            <a:off x="0" y="6522724"/>
            <a:ext cx="12192000" cy="323165"/>
          </a:xfrm>
          <a:prstGeom prst="rect">
            <a:avLst/>
          </a:prstGeom>
          <a:solidFill>
            <a:schemeClr val="accent1">
              <a:lumMod val="20000"/>
              <a:lumOff val="80000"/>
            </a:schemeClr>
          </a:solidFill>
        </p:spPr>
        <p:txBody>
          <a:bodyPr wrap="square" rtlCol="0">
            <a:spAutoFit/>
          </a:bodyPr>
          <a:lstStyle/>
          <a:p>
            <a:r>
              <a:rPr lang="en-US" sz="1500" dirty="0"/>
              <a:t>Image source: </a:t>
            </a:r>
            <a:r>
              <a:rPr lang="en-US" sz="1500" dirty="0" err="1"/>
              <a:t>Soomro</a:t>
            </a:r>
            <a:r>
              <a:rPr lang="en-US" sz="1500" dirty="0"/>
              <a:t>, </a:t>
            </a:r>
            <a:r>
              <a:rPr lang="en-US" sz="1500" dirty="0" err="1"/>
              <a:t>Khurram</a:t>
            </a:r>
            <a:r>
              <a:rPr lang="en-US" sz="1500" dirty="0"/>
              <a:t> et al. “UCF101: A Dataset of 101 Human Actions Classes From Videos in The Wild.” </a:t>
            </a:r>
            <a:r>
              <a:rPr lang="en-US" sz="1500" i="1" dirty="0" err="1"/>
              <a:t>ArXiv</a:t>
            </a:r>
            <a:r>
              <a:rPr lang="en-US" sz="1500" dirty="0"/>
              <a:t> abs/1212.0402 (2012): n. </a:t>
            </a:r>
            <a:r>
              <a:rPr lang="en-US" sz="1500" dirty="0" err="1"/>
              <a:t>pag</a:t>
            </a:r>
            <a:r>
              <a:rPr lang="en-US" sz="1500"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9809"/>
            <a:ext cx="10515600" cy="1151791"/>
          </a:xfrm>
        </p:spPr>
        <p:txBody>
          <a:bodyPr/>
          <a:lstStyle/>
          <a:p>
            <a:r>
              <a:rPr lang="en-US" dirty="0"/>
              <a:t>Introduction</a:t>
            </a:r>
          </a:p>
        </p:txBody>
      </p:sp>
      <p:sp>
        <p:nvSpPr>
          <p:cNvPr id="3" name="內容版面配置區 2"/>
          <p:cNvSpPr>
            <a:spLocks noGrp="1"/>
          </p:cNvSpPr>
          <p:nvPr>
            <p:ph idx="1"/>
          </p:nvPr>
        </p:nvSpPr>
        <p:spPr>
          <a:xfrm>
            <a:off x="838200" y="1371600"/>
            <a:ext cx="10515600" cy="5002823"/>
          </a:xfrm>
        </p:spPr>
        <p:txBody>
          <a:bodyPr/>
          <a:lstStyle/>
          <a:p>
            <a:r>
              <a:rPr lang="zh-CN" altLang="en-US"/>
              <a:t>与视频帧插值（</a:t>
            </a:r>
            <a:r>
              <a:rPr lang="en-US" altLang="zh-CN"/>
              <a:t>VFI</a:t>
            </a:r>
            <a:r>
              <a:rPr lang="zh-CN" altLang="en-US"/>
              <a:t>）相关的其他计算机视觉任务</a:t>
            </a:r>
            <a:r>
              <a:rPr lang="en-US" dirty="0"/>
              <a:t>:  </a:t>
            </a:r>
            <a:r>
              <a:rPr lang="en-US" b="1" dirty="0">
                <a:latin typeface="Times New Roman" panose="02020603050405020304" charset="0"/>
                <a:cs typeface="Times New Roman" panose="02020603050405020304" charset="0"/>
              </a:rPr>
              <a:t>Q2(</a:t>
            </a:r>
            <a:r>
              <a:rPr lang="en-US" altLang="zh-CN" b="1" dirty="0">
                <a:latin typeface="Times New Roman" panose="02020603050405020304" charset="0"/>
                <a:cs typeface="Times New Roman" panose="02020603050405020304" charset="0"/>
              </a:rPr>
              <a:t>differece)</a:t>
            </a:r>
            <a:endParaRPr lang="en-US" b="1" dirty="0">
              <a:latin typeface="Times New Roman" panose="02020603050405020304" charset="0"/>
              <a:cs typeface="Times New Roman" panose="02020603050405020304" charset="0"/>
            </a:endParaRPr>
          </a:p>
          <a:p>
            <a:pPr lvl="1"/>
            <a:r>
              <a:rPr lang="zh-CN" altLang="en-US"/>
              <a:t>视频帧预测</a:t>
            </a:r>
            <a:r>
              <a:rPr lang="en-US" dirty="0"/>
              <a:t> (</a:t>
            </a:r>
            <a:r>
              <a:rPr lang="zh-CN" altLang="en-US"/>
              <a:t>利用时间序列信息预测未来运动轨迹）</a:t>
            </a:r>
            <a:endParaRPr lang="en-US" altLang="zh-CN"/>
          </a:p>
          <a:p>
            <a:pPr lvl="1"/>
            <a:r>
              <a:rPr lang="zh-CN" altLang="en-US"/>
              <a:t>视频生成（基于输入图像的语义信息，构造一个完整的动作或场景变化过程）</a:t>
            </a:r>
          </a:p>
          <a:p>
            <a:endParaRPr lang="en-US" dirty="0"/>
          </a:p>
        </p:txBody>
      </p:sp>
      <p:grpSp>
        <p:nvGrpSpPr>
          <p:cNvPr id="4" name="群組 3"/>
          <p:cNvGrpSpPr/>
          <p:nvPr/>
        </p:nvGrpSpPr>
        <p:grpSpPr>
          <a:xfrm>
            <a:off x="5482126" y="3737860"/>
            <a:ext cx="6474166" cy="1495958"/>
            <a:chOff x="4725379" y="4224248"/>
            <a:chExt cx="7252405" cy="1516984"/>
          </a:xfrm>
        </p:grpSpPr>
        <p:grpSp>
          <p:nvGrpSpPr>
            <p:cNvPr id="5" name="群組 4"/>
            <p:cNvGrpSpPr/>
            <p:nvPr/>
          </p:nvGrpSpPr>
          <p:grpSpPr>
            <a:xfrm>
              <a:off x="5060366" y="4224248"/>
              <a:ext cx="6917418" cy="1516984"/>
              <a:chOff x="4772160" y="4103045"/>
              <a:chExt cx="6917418" cy="1516984"/>
            </a:xfrm>
          </p:grpSpPr>
          <p:sp>
            <p:nvSpPr>
              <p:cNvPr id="7" name="矩形 6"/>
              <p:cNvSpPr/>
              <p:nvPr/>
            </p:nvSpPr>
            <p:spPr>
              <a:xfrm>
                <a:off x="4772160" y="4114687"/>
                <a:ext cx="1794163" cy="1505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群組 7"/>
              <p:cNvGrpSpPr/>
              <p:nvPr/>
            </p:nvGrpSpPr>
            <p:grpSpPr>
              <a:xfrm>
                <a:off x="5607664" y="4103045"/>
                <a:ext cx="6081914" cy="1511152"/>
                <a:chOff x="5607664" y="4103045"/>
                <a:chExt cx="6081914" cy="1511152"/>
              </a:xfrm>
            </p:grpSpPr>
            <p:grpSp>
              <p:nvGrpSpPr>
                <p:cNvPr id="9" name="群組 8"/>
                <p:cNvGrpSpPr/>
                <p:nvPr/>
              </p:nvGrpSpPr>
              <p:grpSpPr>
                <a:xfrm>
                  <a:off x="7098945" y="4103045"/>
                  <a:ext cx="4590633" cy="1511152"/>
                  <a:chOff x="1058306" y="3593921"/>
                  <a:chExt cx="5099827" cy="1695963"/>
                </a:xfrm>
              </p:grpSpPr>
              <p:sp>
                <p:nvSpPr>
                  <p:cNvPr id="12" name="文字方塊 11"/>
                  <p:cNvSpPr txBox="1"/>
                  <p:nvPr/>
                </p:nvSpPr>
                <p:spPr>
                  <a:xfrm>
                    <a:off x="4572755" y="4260497"/>
                    <a:ext cx="494863" cy="369332"/>
                  </a:xfrm>
                  <a:prstGeom prst="rect">
                    <a:avLst/>
                  </a:prstGeom>
                  <a:noFill/>
                </p:spPr>
                <p:txBody>
                  <a:bodyPr wrap="square" rtlCol="0">
                    <a:spAutoFit/>
                  </a:bodyPr>
                  <a:lstStyle/>
                  <a:p>
                    <a:r>
                      <a:rPr lang="en-MY" dirty="0"/>
                      <a:t>?</a:t>
                    </a:r>
                    <a:endParaRPr lang="en-US" dirty="0"/>
                  </a:p>
                </p:txBody>
              </p:sp>
              <p:grpSp>
                <p:nvGrpSpPr>
                  <p:cNvPr id="13" name="群組 12"/>
                  <p:cNvGrpSpPr/>
                  <p:nvPr/>
                </p:nvGrpSpPr>
                <p:grpSpPr>
                  <a:xfrm>
                    <a:off x="1058306" y="3593921"/>
                    <a:ext cx="5099827" cy="1695963"/>
                    <a:chOff x="1058306" y="3593921"/>
                    <a:chExt cx="5099827" cy="1695963"/>
                  </a:xfrm>
                </p:grpSpPr>
                <p:pic>
                  <p:nvPicPr>
                    <p:cNvPr id="14" name="圖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06" y="3600442"/>
                      <a:ext cx="2111803" cy="1689442"/>
                    </a:xfrm>
                    <a:prstGeom prst="rect">
                      <a:avLst/>
                    </a:prstGeom>
                  </p:spPr>
                </p:pic>
                <p:sp>
                  <p:nvSpPr>
                    <p:cNvPr id="15" name="文字方塊 14"/>
                    <p:cNvSpPr txBox="1"/>
                    <p:nvPr/>
                  </p:nvSpPr>
                  <p:spPr>
                    <a:xfrm>
                      <a:off x="5663270" y="4252533"/>
                      <a:ext cx="494863" cy="369331"/>
                    </a:xfrm>
                    <a:prstGeom prst="rect">
                      <a:avLst/>
                    </a:prstGeom>
                    <a:noFill/>
                  </p:spPr>
                  <p:txBody>
                    <a:bodyPr wrap="square" rtlCol="0">
                      <a:spAutoFit/>
                    </a:bodyPr>
                    <a:lstStyle/>
                    <a:p>
                      <a:r>
                        <a:rPr lang="en-MY" dirty="0"/>
                        <a:t>…</a:t>
                      </a:r>
                      <a:endParaRPr lang="en-US" dirty="0"/>
                    </a:p>
                  </p:txBody>
                </p:sp>
                <p:sp>
                  <p:nvSpPr>
                    <p:cNvPr id="16" name="矩形 15"/>
                    <p:cNvSpPr/>
                    <p:nvPr/>
                  </p:nvSpPr>
                  <p:spPr>
                    <a:xfrm>
                      <a:off x="3687243" y="3593921"/>
                      <a:ext cx="1993172" cy="168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直線單箭頭接點 16"/>
                    <p:cNvCxnSpPr/>
                    <p:nvPr/>
                  </p:nvCxnSpPr>
                  <p:spPr>
                    <a:xfrm>
                      <a:off x="3231241" y="4629829"/>
                      <a:ext cx="371479"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10" name="直線單箭頭接點 9"/>
                <p:cNvCxnSpPr/>
                <p:nvPr/>
              </p:nvCxnSpPr>
              <p:spPr>
                <a:xfrm>
                  <a:off x="6652262" y="5018972"/>
                  <a:ext cx="335086" cy="0"/>
                </a:xfrm>
                <a:prstGeom prst="straightConnector1">
                  <a:avLst/>
                </a:prstGeom>
                <a:ln w="127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5607664" y="4769172"/>
                  <a:ext cx="445453" cy="329085"/>
                </a:xfrm>
                <a:prstGeom prst="rect">
                  <a:avLst/>
                </a:prstGeom>
                <a:noFill/>
              </p:spPr>
              <p:txBody>
                <a:bodyPr wrap="square" rtlCol="0">
                  <a:spAutoFit/>
                </a:bodyPr>
                <a:lstStyle/>
                <a:p>
                  <a:r>
                    <a:rPr lang="en-MY" dirty="0"/>
                    <a:t>?</a:t>
                  </a:r>
                  <a:endParaRPr lang="en-US" dirty="0"/>
                </a:p>
              </p:txBody>
            </p:sp>
          </p:grpSp>
        </p:grpSp>
        <p:sp>
          <p:nvSpPr>
            <p:cNvPr id="6" name="文字方塊 5"/>
            <p:cNvSpPr txBox="1"/>
            <p:nvPr/>
          </p:nvSpPr>
          <p:spPr>
            <a:xfrm>
              <a:off x="4725379" y="4811090"/>
              <a:ext cx="445453" cy="329085"/>
            </a:xfrm>
            <a:prstGeom prst="rect">
              <a:avLst/>
            </a:prstGeom>
            <a:noFill/>
          </p:spPr>
          <p:txBody>
            <a:bodyPr wrap="square" rtlCol="0">
              <a:spAutoFit/>
            </a:bodyPr>
            <a:lstStyle/>
            <a:p>
              <a:r>
                <a:rPr lang="en-MY" dirty="0"/>
                <a:t>…</a:t>
              </a:r>
              <a:endParaRPr lang="en-US" dirty="0"/>
            </a:p>
          </p:txBody>
        </p:sp>
      </p:grpSp>
      <p:sp>
        <p:nvSpPr>
          <p:cNvPr id="18" name="文字方塊 17"/>
          <p:cNvSpPr txBox="1"/>
          <p:nvPr/>
        </p:nvSpPr>
        <p:spPr>
          <a:xfrm>
            <a:off x="693877" y="3245994"/>
            <a:ext cx="1435769" cy="369332"/>
          </a:xfrm>
          <a:prstGeom prst="rect">
            <a:avLst/>
          </a:prstGeom>
          <a:noFill/>
        </p:spPr>
        <p:txBody>
          <a:bodyPr wrap="square" rtlCol="0">
            <a:spAutoFit/>
          </a:bodyPr>
          <a:lstStyle/>
          <a:p>
            <a:r>
              <a:rPr lang="en-MY" b="1" dirty="0"/>
              <a:t>prediction</a:t>
            </a:r>
            <a:endParaRPr lang="en-US" b="1" dirty="0"/>
          </a:p>
        </p:txBody>
      </p:sp>
      <p:sp>
        <p:nvSpPr>
          <p:cNvPr id="19" name="文字方塊 18"/>
          <p:cNvSpPr txBox="1"/>
          <p:nvPr/>
        </p:nvSpPr>
        <p:spPr>
          <a:xfrm>
            <a:off x="5680952" y="3256357"/>
            <a:ext cx="2598821" cy="369332"/>
          </a:xfrm>
          <a:prstGeom prst="rect">
            <a:avLst/>
          </a:prstGeom>
          <a:noFill/>
        </p:spPr>
        <p:txBody>
          <a:bodyPr wrap="square" rtlCol="0">
            <a:spAutoFit/>
          </a:bodyPr>
          <a:lstStyle/>
          <a:p>
            <a:r>
              <a:rPr lang="en-MY" b="1" dirty="0"/>
              <a:t>generation</a:t>
            </a:r>
            <a:endParaRPr lang="en-US" b="1" dirty="0"/>
          </a:p>
        </p:txBody>
      </p:sp>
      <p:grpSp>
        <p:nvGrpSpPr>
          <p:cNvPr id="20" name="群組 19"/>
          <p:cNvGrpSpPr/>
          <p:nvPr/>
        </p:nvGrpSpPr>
        <p:grpSpPr>
          <a:xfrm>
            <a:off x="293203" y="3730126"/>
            <a:ext cx="5061281" cy="1642378"/>
            <a:chOff x="152778" y="4355968"/>
            <a:chExt cx="5061281" cy="1642378"/>
          </a:xfrm>
        </p:grpSpPr>
        <p:grpSp>
          <p:nvGrpSpPr>
            <p:cNvPr id="21" name="群組 20"/>
            <p:cNvGrpSpPr/>
            <p:nvPr/>
          </p:nvGrpSpPr>
          <p:grpSpPr>
            <a:xfrm>
              <a:off x="152778" y="4355968"/>
              <a:ext cx="5061281" cy="1503692"/>
              <a:chOff x="19841" y="3593921"/>
              <a:chExt cx="6239960" cy="1698171"/>
            </a:xfrm>
          </p:grpSpPr>
          <p:sp>
            <p:nvSpPr>
              <p:cNvPr id="23" name="文字方塊 22"/>
              <p:cNvSpPr txBox="1"/>
              <p:nvPr/>
            </p:nvSpPr>
            <p:spPr>
              <a:xfrm>
                <a:off x="4572755" y="4260497"/>
                <a:ext cx="494863" cy="369332"/>
              </a:xfrm>
              <a:prstGeom prst="rect">
                <a:avLst/>
              </a:prstGeom>
              <a:noFill/>
            </p:spPr>
            <p:txBody>
              <a:bodyPr wrap="square" rtlCol="0">
                <a:spAutoFit/>
              </a:bodyPr>
              <a:lstStyle/>
              <a:p>
                <a:r>
                  <a:rPr lang="en-MY" dirty="0"/>
                  <a:t>?</a:t>
                </a:r>
                <a:endParaRPr lang="en-US" dirty="0"/>
              </a:p>
            </p:txBody>
          </p:sp>
          <p:grpSp>
            <p:nvGrpSpPr>
              <p:cNvPr id="24" name="群組 23"/>
              <p:cNvGrpSpPr/>
              <p:nvPr/>
            </p:nvGrpSpPr>
            <p:grpSpPr>
              <a:xfrm>
                <a:off x="19841" y="3593921"/>
                <a:ext cx="6239960" cy="1698171"/>
                <a:chOff x="19841" y="3593921"/>
                <a:chExt cx="6239960" cy="1698171"/>
              </a:xfrm>
            </p:grpSpPr>
            <p:sp>
              <p:nvSpPr>
                <p:cNvPr id="25" name="文字方塊 24"/>
                <p:cNvSpPr txBox="1"/>
                <p:nvPr/>
              </p:nvSpPr>
              <p:spPr>
                <a:xfrm>
                  <a:off x="5764938" y="4254085"/>
                  <a:ext cx="494863" cy="369332"/>
                </a:xfrm>
                <a:prstGeom prst="rect">
                  <a:avLst/>
                </a:prstGeom>
                <a:noFill/>
              </p:spPr>
              <p:txBody>
                <a:bodyPr wrap="square" rtlCol="0">
                  <a:spAutoFit/>
                </a:bodyPr>
                <a:lstStyle/>
                <a:p>
                  <a:r>
                    <a:rPr lang="en-MY" dirty="0"/>
                    <a:t>…</a:t>
                  </a:r>
                  <a:endParaRPr lang="en-US" dirty="0"/>
                </a:p>
              </p:txBody>
            </p:sp>
            <p:sp>
              <p:nvSpPr>
                <p:cNvPr id="26" name="矩形 25"/>
                <p:cNvSpPr/>
                <p:nvPr/>
              </p:nvSpPr>
              <p:spPr>
                <a:xfrm>
                  <a:off x="3687243" y="3593921"/>
                  <a:ext cx="1993172" cy="1689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線單箭頭接點 26"/>
                <p:cNvCxnSpPr/>
                <p:nvPr/>
              </p:nvCxnSpPr>
              <p:spPr>
                <a:xfrm>
                  <a:off x="3231241" y="4629829"/>
                  <a:ext cx="371479"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8" name="圖片 27"/>
                <p:cNvPicPr>
                  <a:picLocks noChangeAspect="1"/>
                </p:cNvPicPr>
                <p:nvPr/>
              </p:nvPicPr>
              <p:blipFill rotWithShape="1">
                <a:blip r:embed="rId2">
                  <a:extLst>
                    <a:ext uri="{28A0092B-C50C-407E-A947-70E740481C1C}">
                      <a14:useLocalDpi xmlns:a14="http://schemas.microsoft.com/office/drawing/2010/main" val="0"/>
                    </a:ext>
                  </a:extLst>
                </a:blip>
                <a:srcRect l="10525"/>
                <a:stretch>
                  <a:fillRect/>
                </a:stretch>
              </p:blipFill>
              <p:spPr>
                <a:xfrm>
                  <a:off x="19841" y="3593921"/>
                  <a:ext cx="1899297" cy="1698171"/>
                </a:xfrm>
                <a:prstGeom prst="rect">
                  <a:avLst/>
                </a:prstGeom>
              </p:spPr>
            </p:pic>
          </p:grpSp>
        </p:grpSp>
        <p:pic>
          <p:nvPicPr>
            <p:cNvPr id="22" name="圖片 21"/>
            <p:cNvPicPr>
              <a:picLocks noChangeAspect="1"/>
            </p:cNvPicPr>
            <p:nvPr/>
          </p:nvPicPr>
          <p:blipFill rotWithShape="1">
            <a:blip r:embed="rId3">
              <a:extLst>
                <a:ext uri="{28A0092B-C50C-407E-A947-70E740481C1C}">
                  <a14:useLocalDpi xmlns:a14="http://schemas.microsoft.com/office/drawing/2010/main" val="0"/>
                </a:ext>
              </a:extLst>
            </a:blip>
            <a:srcRect l="14169"/>
            <a:stretch>
              <a:fillRect/>
            </a:stretch>
          </p:blipFill>
          <p:spPr>
            <a:xfrm>
              <a:off x="1067233" y="4482512"/>
              <a:ext cx="1601636" cy="1515834"/>
            </a:xfrm>
            <a:prstGeom prst="rect">
              <a:avLst/>
            </a:prstGeom>
          </p:spPr>
        </p:pic>
      </p:grpSp>
      <p:sp>
        <p:nvSpPr>
          <p:cNvPr id="29" name="文字方塊 28"/>
          <p:cNvSpPr txBox="1"/>
          <p:nvPr/>
        </p:nvSpPr>
        <p:spPr>
          <a:xfrm>
            <a:off x="3378829" y="4576924"/>
            <a:ext cx="1396340" cy="369332"/>
          </a:xfrm>
          <a:prstGeom prst="rect">
            <a:avLst/>
          </a:prstGeom>
          <a:noFill/>
        </p:spPr>
        <p:txBody>
          <a:bodyPr wrap="square" rtlCol="0">
            <a:spAutoFit/>
          </a:bodyPr>
          <a:lstStyle/>
          <a:p>
            <a:pPr algn="ctr"/>
            <a:r>
              <a:rPr lang="en-MY" dirty="0">
                <a:solidFill>
                  <a:srgbClr val="FF0000"/>
                </a:solidFill>
              </a:rPr>
              <a:t>future</a:t>
            </a:r>
            <a:endParaRPr lang="en-US" dirty="0">
              <a:solidFill>
                <a:srgbClr val="FF0000"/>
              </a:solidFill>
            </a:endParaRPr>
          </a:p>
        </p:txBody>
      </p:sp>
      <p:sp>
        <p:nvSpPr>
          <p:cNvPr id="30" name="文字方塊 29"/>
          <p:cNvSpPr txBox="1"/>
          <p:nvPr/>
        </p:nvSpPr>
        <p:spPr>
          <a:xfrm>
            <a:off x="5791433" y="5319112"/>
            <a:ext cx="6205633" cy="369332"/>
          </a:xfrm>
          <a:prstGeom prst="rect">
            <a:avLst/>
          </a:prstGeom>
          <a:noFill/>
        </p:spPr>
        <p:txBody>
          <a:bodyPr wrap="square" rtlCol="0">
            <a:spAutoFit/>
          </a:bodyPr>
          <a:lstStyle/>
          <a:p>
            <a:pPr algn="ctr"/>
            <a:r>
              <a:rPr lang="en-MY" dirty="0">
                <a:solidFill>
                  <a:srgbClr val="FF0000"/>
                </a:solidFill>
              </a:rPr>
              <a:t>a whole content based on input frame’s semantic</a:t>
            </a:r>
            <a:endParaRPr lang="en-US" dirty="0">
              <a:solidFill>
                <a:srgbClr val="FF0000"/>
              </a:solidFill>
            </a:endParaRPr>
          </a:p>
        </p:txBody>
      </p:sp>
      <p:sp>
        <p:nvSpPr>
          <p:cNvPr id="31" name="文字方塊 30"/>
          <p:cNvSpPr txBox="1"/>
          <p:nvPr/>
        </p:nvSpPr>
        <p:spPr>
          <a:xfrm>
            <a:off x="0" y="6522724"/>
            <a:ext cx="12192000" cy="323165"/>
          </a:xfrm>
          <a:prstGeom prst="rect">
            <a:avLst/>
          </a:prstGeom>
          <a:solidFill>
            <a:schemeClr val="accent1">
              <a:lumMod val="20000"/>
              <a:lumOff val="80000"/>
            </a:schemeClr>
          </a:solidFill>
        </p:spPr>
        <p:txBody>
          <a:bodyPr wrap="square" rtlCol="0">
            <a:spAutoFit/>
          </a:bodyPr>
          <a:lstStyle/>
          <a:p>
            <a:r>
              <a:rPr lang="en-US" sz="1500" dirty="0"/>
              <a:t>Image source: </a:t>
            </a:r>
            <a:r>
              <a:rPr lang="en-US" sz="1500" dirty="0" err="1"/>
              <a:t>Soomro</a:t>
            </a:r>
            <a:r>
              <a:rPr lang="en-US" sz="1500" dirty="0"/>
              <a:t>, </a:t>
            </a:r>
            <a:r>
              <a:rPr lang="en-US" sz="1500" dirty="0" err="1"/>
              <a:t>Khurram</a:t>
            </a:r>
            <a:r>
              <a:rPr lang="en-US" sz="1500" dirty="0"/>
              <a:t> et al. “UCF101: A Dataset of 101 Human Actions Classes From Videos in The Wild.” </a:t>
            </a:r>
            <a:r>
              <a:rPr lang="en-US" sz="1500" i="1" dirty="0" err="1"/>
              <a:t>ArXiv</a:t>
            </a:r>
            <a:r>
              <a:rPr lang="en-US" sz="1500" dirty="0"/>
              <a:t> abs/1212.0402 (2012): n. </a:t>
            </a:r>
            <a:r>
              <a:rPr lang="en-US" sz="1500" dirty="0" err="1"/>
              <a:t>pag</a:t>
            </a:r>
            <a:r>
              <a:rPr lang="en-US" sz="15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9809"/>
            <a:ext cx="10515600" cy="1151791"/>
          </a:xfrm>
        </p:spPr>
        <p:txBody>
          <a:bodyPr/>
          <a:lstStyle/>
          <a:p>
            <a:r>
              <a:rPr lang="en-US" dirty="0"/>
              <a:t>Introduction</a:t>
            </a:r>
          </a:p>
        </p:txBody>
      </p:sp>
      <p:sp>
        <p:nvSpPr>
          <p:cNvPr id="3" name="內容版面配置區 2"/>
          <p:cNvSpPr>
            <a:spLocks noGrp="1"/>
          </p:cNvSpPr>
          <p:nvPr>
            <p:ph idx="1"/>
          </p:nvPr>
        </p:nvSpPr>
        <p:spPr>
          <a:xfrm>
            <a:off x="838200" y="1371600"/>
            <a:ext cx="10515600" cy="5002823"/>
          </a:xfrm>
        </p:spPr>
        <p:txBody>
          <a:bodyPr/>
          <a:lstStyle/>
          <a:p>
            <a:r>
              <a:rPr lang="en-US" dirty="0"/>
              <a:t>Application:</a:t>
            </a:r>
          </a:p>
          <a:p>
            <a:pPr lvl="1"/>
            <a:r>
              <a:rPr lang="zh-CN" altLang="en-US"/>
              <a:t>提高视频帧率</a:t>
            </a:r>
          </a:p>
          <a:p>
            <a:pPr lvl="1"/>
            <a:r>
              <a:rPr lang="zh-CN" altLang="en-US"/>
              <a:t>生成慢动作内容</a:t>
            </a:r>
          </a:p>
          <a:p>
            <a:pPr lvl="1"/>
            <a:r>
              <a:rPr lang="zh-CN" altLang="en-US"/>
              <a:t>视频流中的帧恢复（用插值来补全因网络波动丢失的帧）</a:t>
            </a:r>
          </a:p>
          <a:p>
            <a:pPr lvl="1"/>
            <a:r>
              <a:rPr lang="zh-CN" altLang="en-US"/>
              <a:t>视频压缩</a:t>
            </a:r>
          </a:p>
          <a:p>
            <a:pPr lvl="1"/>
            <a:r>
              <a:rPr lang="zh-CN" altLang="en-US"/>
              <a:t>动态场景拼接</a:t>
            </a:r>
          </a:p>
          <a:p>
            <a:pPr marL="457200" lvl="1" indent="0">
              <a:buNone/>
            </a:pPr>
            <a:r>
              <a:rPr lang="zh-CN" altLang="en-US"/>
              <a:t>（将多个视频片段在动态环境下</a:t>
            </a:r>
          </a:p>
          <a:p>
            <a:pPr marL="457200" lvl="1" indent="0">
              <a:buNone/>
            </a:pPr>
            <a:r>
              <a:rPr lang="zh-CN" altLang="en-US"/>
              <a:t>拼接为连续场景）</a:t>
            </a:r>
          </a:p>
        </p:txBody>
      </p:sp>
      <p:pic>
        <p:nvPicPr>
          <p:cNvPr id="4" name="圖片 3"/>
          <p:cNvPicPr>
            <a:picLocks noChangeAspect="1"/>
          </p:cNvPicPr>
          <p:nvPr/>
        </p:nvPicPr>
        <p:blipFill>
          <a:blip r:embed="rId2"/>
          <a:stretch>
            <a:fillRect/>
          </a:stretch>
        </p:blipFill>
        <p:spPr>
          <a:xfrm>
            <a:off x="6277232" y="3054265"/>
            <a:ext cx="5501449" cy="2950826"/>
          </a:xfrm>
          <a:prstGeom prst="rect">
            <a:avLst/>
          </a:prstGeom>
        </p:spPr>
      </p:pic>
      <p:sp>
        <p:nvSpPr>
          <p:cNvPr id="5" name="文字方塊 4"/>
          <p:cNvSpPr txBox="1"/>
          <p:nvPr/>
        </p:nvSpPr>
        <p:spPr>
          <a:xfrm>
            <a:off x="7558604" y="5937865"/>
            <a:ext cx="2938707" cy="369332"/>
          </a:xfrm>
          <a:prstGeom prst="rect">
            <a:avLst/>
          </a:prstGeom>
          <a:noFill/>
        </p:spPr>
        <p:txBody>
          <a:bodyPr wrap="square" rtlCol="0">
            <a:spAutoFit/>
          </a:bodyPr>
          <a:lstStyle/>
          <a:p>
            <a:r>
              <a:rPr lang="en-US" dirty="0"/>
              <a:t>Dynamic scene stitching</a:t>
            </a:r>
          </a:p>
        </p:txBody>
      </p:sp>
      <p:sp>
        <p:nvSpPr>
          <p:cNvPr id="6" name="文字方塊 5"/>
          <p:cNvSpPr txBox="1"/>
          <p:nvPr/>
        </p:nvSpPr>
        <p:spPr>
          <a:xfrm>
            <a:off x="-1648" y="6336739"/>
            <a:ext cx="12192000" cy="515526"/>
          </a:xfrm>
          <a:prstGeom prst="rect">
            <a:avLst/>
          </a:prstGeom>
          <a:solidFill>
            <a:schemeClr val="accent1">
              <a:lumMod val="20000"/>
              <a:lumOff val="80000"/>
            </a:schemeClr>
          </a:solidFill>
        </p:spPr>
        <p:txBody>
          <a:bodyPr wrap="square" rtlCol="0">
            <a:spAutoFit/>
          </a:bodyPr>
          <a:lstStyle/>
          <a:p>
            <a:r>
              <a:rPr lang="en-US" sz="1350" dirty="0"/>
              <a:t>Reference: </a:t>
            </a:r>
            <a:br>
              <a:rPr lang="en-US" sz="1350" dirty="0"/>
            </a:br>
            <a:r>
              <a:rPr lang="en-US" sz="1400" dirty="0"/>
              <a:t>Huang, </a:t>
            </a:r>
            <a:r>
              <a:rPr lang="en-US" sz="1400" dirty="0" err="1"/>
              <a:t>Zhewei</a:t>
            </a:r>
            <a:r>
              <a:rPr lang="en-US" sz="1400" dirty="0"/>
              <a:t> et al. “Real-Time Intermediate Flow Estimation for Video Frame Interpolation.” </a:t>
            </a:r>
            <a:r>
              <a:rPr lang="en-US" sz="1400" i="1" dirty="0"/>
              <a:t>European Conference on Computer Vision</a:t>
            </a:r>
            <a:r>
              <a:rPr lang="en-US" sz="1400" dirty="0"/>
              <a:t> (2020).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9809"/>
            <a:ext cx="10515600" cy="1151791"/>
          </a:xfrm>
        </p:spPr>
        <p:txBody>
          <a:bodyPr/>
          <a:lstStyle/>
          <a:p>
            <a:r>
              <a:rPr lang="en-US" dirty="0"/>
              <a:t>VFI Methodology Overview</a:t>
            </a:r>
          </a:p>
        </p:txBody>
      </p:sp>
      <p:sp>
        <p:nvSpPr>
          <p:cNvPr id="3" name="內容版面配置區 2"/>
          <p:cNvSpPr>
            <a:spLocks noGrp="1"/>
          </p:cNvSpPr>
          <p:nvPr>
            <p:ph idx="1"/>
          </p:nvPr>
        </p:nvSpPr>
        <p:spPr>
          <a:xfrm>
            <a:off x="838200" y="1371600"/>
            <a:ext cx="10515600" cy="5002823"/>
          </a:xfrm>
        </p:spPr>
        <p:txBody>
          <a:bodyPr/>
          <a:lstStyle/>
          <a:p>
            <a:r>
              <a:rPr lang="en-US" dirty="0"/>
              <a:t>3 mainstream methodology</a:t>
            </a:r>
            <a:r>
              <a:rPr lang="en-US" dirty="0">
                <a:latin typeface="Times New Roman" panose="02020603050405020304" charset="0"/>
                <a:cs typeface="Times New Roman" panose="02020603050405020304" charset="0"/>
              </a:rPr>
              <a:t>(</a:t>
            </a:r>
            <a:r>
              <a:rPr lang="en-US" altLang="zh-CN" dirty="0">
                <a:latin typeface="Times New Roman" panose="02020603050405020304" charset="0"/>
                <a:cs typeface="Times New Roman" panose="02020603050405020304" charset="0"/>
              </a:rPr>
              <a:t>Q4,Q5)</a:t>
            </a:r>
            <a:r>
              <a:rPr lang="en-US" dirty="0"/>
              <a:t>:</a:t>
            </a:r>
          </a:p>
          <a:p>
            <a:pPr lvl="1"/>
            <a:r>
              <a:rPr lang="en-US" dirty="0"/>
              <a:t>Flow-based method</a:t>
            </a:r>
          </a:p>
          <a:p>
            <a:pPr lvl="1"/>
            <a:r>
              <a:rPr lang="en-US" dirty="0"/>
              <a:t>Kernel-based method</a:t>
            </a:r>
          </a:p>
          <a:p>
            <a:pPr lvl="1"/>
            <a:r>
              <a:rPr lang="en-US" dirty="0"/>
              <a:t>Hybrid flow-kernel-based method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9809"/>
            <a:ext cx="10515600" cy="1151791"/>
          </a:xfrm>
        </p:spPr>
        <p:txBody>
          <a:bodyPr/>
          <a:lstStyle/>
          <a:p>
            <a:r>
              <a:rPr lang="en-US" dirty="0"/>
              <a:t>VFI Methodology Overview</a:t>
            </a:r>
          </a:p>
        </p:txBody>
      </p:sp>
      <p:sp>
        <p:nvSpPr>
          <p:cNvPr id="3" name="內容版面配置區 2"/>
          <p:cNvSpPr>
            <a:spLocks noGrp="1"/>
          </p:cNvSpPr>
          <p:nvPr>
            <p:ph idx="1"/>
          </p:nvPr>
        </p:nvSpPr>
        <p:spPr>
          <a:xfrm>
            <a:off x="838200" y="1371600"/>
            <a:ext cx="10515600" cy="5002823"/>
          </a:xfrm>
        </p:spPr>
        <p:txBody>
          <a:bodyPr/>
          <a:lstStyle/>
          <a:p>
            <a:r>
              <a:rPr lang="en-US" dirty="0"/>
              <a:t>3 mainstream methodology:</a:t>
            </a:r>
          </a:p>
          <a:p>
            <a:pPr lvl="1"/>
            <a:r>
              <a:rPr lang="en-US" dirty="0"/>
              <a:t>Flow-based method</a:t>
            </a:r>
          </a:p>
          <a:p>
            <a:pPr lvl="2"/>
            <a:r>
              <a:rPr lang="zh-CN" altLang="en-US"/>
              <a:t>利用</a:t>
            </a:r>
            <a:r>
              <a:rPr lang="en-US" altLang="zh-CN"/>
              <a:t> </a:t>
            </a:r>
            <a:r>
              <a:rPr lang="zh-CN" altLang="en-US"/>
              <a:t>光流（</a:t>
            </a:r>
            <a:r>
              <a:rPr lang="en-US" altLang="zh-CN"/>
              <a:t>optical flow</a:t>
            </a:r>
            <a:r>
              <a:rPr lang="zh-CN" altLang="en-US"/>
              <a:t>）</a:t>
            </a:r>
            <a:r>
              <a:rPr lang="en-US" altLang="zh-CN"/>
              <a:t> </a:t>
            </a:r>
            <a:r>
              <a:rPr lang="zh-CN" altLang="en-US"/>
              <a:t>来估计帧间像素运动，从而生成中间帧</a:t>
            </a:r>
          </a:p>
          <a:p>
            <a:pPr marL="914400" lvl="2" indent="0">
              <a:buNone/>
            </a:pPr>
            <a:r>
              <a:rPr lang="en-US" sz="2000" dirty="0">
                <a:solidFill>
                  <a:schemeClr val="accent5"/>
                </a:solidFill>
              </a:rPr>
              <a:t>     Remark</a:t>
            </a:r>
            <a:r>
              <a:rPr lang="en-US" sz="2000" dirty="0"/>
              <a:t>: </a:t>
            </a:r>
            <a:r>
              <a:rPr lang="zh-CN" altLang="en-US"/>
              <a:t>光流表示从第一帧到第二帧中每个像素的运动向量</a:t>
            </a:r>
          </a:p>
          <a:p>
            <a:pPr marL="914400" lvl="2" indent="0">
              <a:buNone/>
            </a:pPr>
            <a:endParaRPr lang="en-US" sz="2200" dirty="0"/>
          </a:p>
        </p:txBody>
      </p:sp>
      <p:grpSp>
        <p:nvGrpSpPr>
          <p:cNvPr id="26" name="群組 25"/>
          <p:cNvGrpSpPr/>
          <p:nvPr/>
        </p:nvGrpSpPr>
        <p:grpSpPr>
          <a:xfrm>
            <a:off x="2194558" y="3496336"/>
            <a:ext cx="2080169" cy="2411453"/>
            <a:chOff x="2177141" y="2869319"/>
            <a:chExt cx="2080169" cy="2411453"/>
          </a:xfrm>
        </p:grpSpPr>
        <p:pic>
          <p:nvPicPr>
            <p:cNvPr id="1026" name="Picture 2" descr="Lenna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l="18086" t="16503" b="377"/>
            <a:stretch>
              <a:fillRect/>
            </a:stretch>
          </p:blipFill>
          <p:spPr bwMode="auto">
            <a:xfrm>
              <a:off x="2177142" y="2960913"/>
              <a:ext cx="1853745" cy="188105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2612572" y="4911440"/>
              <a:ext cx="1644738" cy="369332"/>
            </a:xfrm>
            <a:prstGeom prst="rect">
              <a:avLst/>
            </a:prstGeom>
            <a:noFill/>
          </p:spPr>
          <p:txBody>
            <a:bodyPr wrap="square" rtlCol="0">
              <a:spAutoFit/>
            </a:bodyPr>
            <a:lstStyle/>
            <a:p>
              <a:r>
                <a:rPr lang="en-US" dirty="0"/>
                <a:t>Frame 1</a:t>
              </a:r>
            </a:p>
          </p:txBody>
        </p:sp>
        <p:grpSp>
          <p:nvGrpSpPr>
            <p:cNvPr id="18" name="群組 17"/>
            <p:cNvGrpSpPr/>
            <p:nvPr/>
          </p:nvGrpSpPr>
          <p:grpSpPr>
            <a:xfrm>
              <a:off x="2177141" y="2869319"/>
              <a:ext cx="1853746" cy="2007384"/>
              <a:chOff x="2177140" y="2834583"/>
              <a:chExt cx="1853746" cy="2007384"/>
            </a:xfrm>
          </p:grpSpPr>
          <p:cxnSp>
            <p:nvCxnSpPr>
              <p:cNvPr id="8" name="直線接點 7"/>
              <p:cNvCxnSpPr/>
              <p:nvPr/>
            </p:nvCxnSpPr>
            <p:spPr>
              <a:xfrm flipV="1">
                <a:off x="2177140" y="3222192"/>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177140" y="3605348"/>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2177140" y="4058194"/>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177141" y="4489171"/>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2586447"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3069773"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3561808"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5" name="群組 24"/>
          <p:cNvGrpSpPr/>
          <p:nvPr/>
        </p:nvGrpSpPr>
        <p:grpSpPr>
          <a:xfrm>
            <a:off x="7076903" y="3427614"/>
            <a:ext cx="2162716" cy="2426665"/>
            <a:chOff x="5721714" y="2854107"/>
            <a:chExt cx="2162716" cy="2426665"/>
          </a:xfrm>
        </p:grpSpPr>
        <p:pic>
          <p:nvPicPr>
            <p:cNvPr id="5" name="Picture 2" descr="Lenna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l="-93" t="-1048" r="21941" b="18240"/>
            <a:stretch>
              <a:fillRect/>
            </a:stretch>
          </p:blipFill>
          <p:spPr bwMode="auto">
            <a:xfrm>
              <a:off x="5779134" y="2919577"/>
              <a:ext cx="1814149" cy="1922389"/>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6239692" y="4911440"/>
              <a:ext cx="1644738" cy="369332"/>
            </a:xfrm>
            <a:prstGeom prst="rect">
              <a:avLst/>
            </a:prstGeom>
            <a:noFill/>
          </p:spPr>
          <p:txBody>
            <a:bodyPr wrap="square" rtlCol="0">
              <a:spAutoFit/>
            </a:bodyPr>
            <a:lstStyle/>
            <a:p>
              <a:r>
                <a:rPr lang="en-US" dirty="0"/>
                <a:t>Frame 2</a:t>
              </a:r>
            </a:p>
          </p:txBody>
        </p:sp>
        <p:grpSp>
          <p:nvGrpSpPr>
            <p:cNvPr id="24" name="群組 23"/>
            <p:cNvGrpSpPr/>
            <p:nvPr/>
          </p:nvGrpSpPr>
          <p:grpSpPr>
            <a:xfrm>
              <a:off x="5721714" y="2854107"/>
              <a:ext cx="1857509" cy="2022596"/>
              <a:chOff x="5793967" y="2819371"/>
              <a:chExt cx="1857509" cy="2022596"/>
            </a:xfrm>
          </p:grpSpPr>
          <p:cxnSp>
            <p:nvCxnSpPr>
              <p:cNvPr id="13" name="直線接點 12"/>
              <p:cNvCxnSpPr/>
              <p:nvPr/>
            </p:nvCxnSpPr>
            <p:spPr>
              <a:xfrm flipV="1">
                <a:off x="5793968" y="3152503"/>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V="1">
                <a:off x="5793967" y="3566063"/>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5793967" y="4005555"/>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5797731" y="4445047"/>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257110"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740436"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7206345" y="2819371"/>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0" name="群組 49"/>
          <p:cNvGrpSpPr/>
          <p:nvPr/>
        </p:nvGrpSpPr>
        <p:grpSpPr>
          <a:xfrm>
            <a:off x="4689863" y="3429190"/>
            <a:ext cx="1911873" cy="2019485"/>
            <a:chOff x="7316226" y="2834095"/>
            <a:chExt cx="1911873" cy="2019485"/>
          </a:xfrm>
        </p:grpSpPr>
        <p:grpSp>
          <p:nvGrpSpPr>
            <p:cNvPr id="28" name="群組 27"/>
            <p:cNvGrpSpPr/>
            <p:nvPr/>
          </p:nvGrpSpPr>
          <p:grpSpPr>
            <a:xfrm>
              <a:off x="7316226" y="2834095"/>
              <a:ext cx="1857937" cy="2007384"/>
              <a:chOff x="7297737" y="2919577"/>
              <a:chExt cx="1857937" cy="2007384"/>
            </a:xfrm>
          </p:grpSpPr>
          <p:sp>
            <p:nvSpPr>
              <p:cNvPr id="27" name="矩形 26"/>
              <p:cNvSpPr/>
              <p:nvPr/>
            </p:nvSpPr>
            <p:spPr>
              <a:xfrm>
                <a:off x="7297737" y="3039095"/>
                <a:ext cx="1853745" cy="18810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接點 28"/>
              <p:cNvCxnSpPr/>
              <p:nvPr/>
            </p:nvCxnSpPr>
            <p:spPr>
              <a:xfrm flipV="1">
                <a:off x="7301928" y="3307186"/>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flipV="1">
                <a:off x="7301928" y="3690342"/>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flipV="1">
                <a:off x="7301928" y="4143188"/>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V="1">
                <a:off x="7301929" y="4574165"/>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711235" y="2919577"/>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8194561" y="2919577"/>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8686596" y="2919577"/>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7" name="直線單箭頭接點 36"/>
            <p:cNvCxnSpPr/>
            <p:nvPr/>
          </p:nvCxnSpPr>
          <p:spPr>
            <a:xfrm>
              <a:off x="7393577" y="296091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7845981" y="2978330"/>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8338015" y="296915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a:off x="7425840" y="3332660"/>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7840759" y="329816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8315296" y="329816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7405866" y="3726828"/>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7846977" y="371172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8296642" y="3724624"/>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7395968" y="4194641"/>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7840759" y="4175544"/>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8345864" y="4182945"/>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8805234" y="3230412"/>
              <a:ext cx="391886" cy="338554"/>
            </a:xfrm>
            <a:prstGeom prst="rect">
              <a:avLst/>
            </a:prstGeom>
            <a:noFill/>
          </p:spPr>
          <p:txBody>
            <a:bodyPr wrap="square" rtlCol="0">
              <a:spAutoFit/>
            </a:bodyPr>
            <a:lstStyle/>
            <a:p>
              <a:r>
                <a:rPr lang="en-US" sz="1600" dirty="0">
                  <a:solidFill>
                    <a:schemeClr val="bg1"/>
                  </a:solidFill>
                </a:rPr>
                <a:t>?</a:t>
              </a:r>
            </a:p>
          </p:txBody>
        </p:sp>
        <p:sp>
          <p:nvSpPr>
            <p:cNvPr id="51" name="文字方塊 50"/>
            <p:cNvSpPr txBox="1"/>
            <p:nvPr/>
          </p:nvSpPr>
          <p:spPr>
            <a:xfrm>
              <a:off x="8836213" y="3652681"/>
              <a:ext cx="391886" cy="338554"/>
            </a:xfrm>
            <a:prstGeom prst="rect">
              <a:avLst/>
            </a:prstGeom>
            <a:noFill/>
          </p:spPr>
          <p:txBody>
            <a:bodyPr wrap="square" rtlCol="0">
              <a:spAutoFit/>
            </a:bodyPr>
            <a:lstStyle/>
            <a:p>
              <a:r>
                <a:rPr lang="en-US" sz="1600" dirty="0">
                  <a:solidFill>
                    <a:schemeClr val="bg1"/>
                  </a:solidFill>
                </a:rPr>
                <a:t>?</a:t>
              </a:r>
            </a:p>
          </p:txBody>
        </p:sp>
        <p:sp>
          <p:nvSpPr>
            <p:cNvPr id="52" name="文字方塊 51"/>
            <p:cNvSpPr txBox="1"/>
            <p:nvPr/>
          </p:nvSpPr>
          <p:spPr>
            <a:xfrm>
              <a:off x="8833618" y="4110347"/>
              <a:ext cx="391886" cy="338554"/>
            </a:xfrm>
            <a:prstGeom prst="rect">
              <a:avLst/>
            </a:prstGeom>
            <a:noFill/>
          </p:spPr>
          <p:txBody>
            <a:bodyPr wrap="square" rtlCol="0">
              <a:spAutoFit/>
            </a:bodyPr>
            <a:lstStyle/>
            <a:p>
              <a:r>
                <a:rPr lang="en-US" sz="1600" dirty="0">
                  <a:solidFill>
                    <a:schemeClr val="bg1"/>
                  </a:solidFill>
                </a:rPr>
                <a:t>?</a:t>
              </a:r>
            </a:p>
          </p:txBody>
        </p:sp>
        <p:sp>
          <p:nvSpPr>
            <p:cNvPr id="53" name="文字方塊 52"/>
            <p:cNvSpPr txBox="1"/>
            <p:nvPr/>
          </p:nvSpPr>
          <p:spPr>
            <a:xfrm>
              <a:off x="7425840" y="4515026"/>
              <a:ext cx="391886" cy="338554"/>
            </a:xfrm>
            <a:prstGeom prst="rect">
              <a:avLst/>
            </a:prstGeom>
            <a:noFill/>
          </p:spPr>
          <p:txBody>
            <a:bodyPr wrap="square" rtlCol="0">
              <a:spAutoFit/>
            </a:bodyPr>
            <a:lstStyle/>
            <a:p>
              <a:r>
                <a:rPr lang="en-US" sz="1600" dirty="0">
                  <a:solidFill>
                    <a:schemeClr val="bg1"/>
                  </a:solidFill>
                </a:rPr>
                <a:t>?</a:t>
              </a:r>
            </a:p>
          </p:txBody>
        </p:sp>
        <p:sp>
          <p:nvSpPr>
            <p:cNvPr id="54" name="文字方塊 53"/>
            <p:cNvSpPr txBox="1"/>
            <p:nvPr/>
          </p:nvSpPr>
          <p:spPr>
            <a:xfrm>
              <a:off x="7855403" y="4510428"/>
              <a:ext cx="391886" cy="338554"/>
            </a:xfrm>
            <a:prstGeom prst="rect">
              <a:avLst/>
            </a:prstGeom>
            <a:noFill/>
          </p:spPr>
          <p:txBody>
            <a:bodyPr wrap="square" rtlCol="0">
              <a:spAutoFit/>
            </a:bodyPr>
            <a:lstStyle/>
            <a:p>
              <a:r>
                <a:rPr lang="en-US" sz="1600" dirty="0">
                  <a:solidFill>
                    <a:schemeClr val="bg1"/>
                  </a:solidFill>
                </a:rPr>
                <a:t>?</a:t>
              </a:r>
            </a:p>
          </p:txBody>
        </p:sp>
        <p:sp>
          <p:nvSpPr>
            <p:cNvPr id="55" name="文字方塊 54"/>
            <p:cNvSpPr txBox="1"/>
            <p:nvPr/>
          </p:nvSpPr>
          <p:spPr>
            <a:xfrm>
              <a:off x="8338728" y="4497931"/>
              <a:ext cx="391886" cy="338554"/>
            </a:xfrm>
            <a:prstGeom prst="rect">
              <a:avLst/>
            </a:prstGeom>
            <a:noFill/>
          </p:spPr>
          <p:txBody>
            <a:bodyPr wrap="square" rtlCol="0">
              <a:spAutoFit/>
            </a:bodyPr>
            <a:lstStyle/>
            <a:p>
              <a:r>
                <a:rPr lang="en-US" sz="1600" dirty="0">
                  <a:solidFill>
                    <a:schemeClr val="bg1"/>
                  </a:solidFill>
                </a:rPr>
                <a:t>?</a:t>
              </a:r>
            </a:p>
          </p:txBody>
        </p:sp>
        <p:sp>
          <p:nvSpPr>
            <p:cNvPr id="56" name="文字方塊 55"/>
            <p:cNvSpPr txBox="1"/>
            <p:nvPr/>
          </p:nvSpPr>
          <p:spPr>
            <a:xfrm>
              <a:off x="8796524" y="4512543"/>
              <a:ext cx="391886" cy="338554"/>
            </a:xfrm>
            <a:prstGeom prst="rect">
              <a:avLst/>
            </a:prstGeom>
            <a:noFill/>
          </p:spPr>
          <p:txBody>
            <a:bodyPr wrap="square" rtlCol="0">
              <a:spAutoFit/>
            </a:bodyPr>
            <a:lstStyle/>
            <a:p>
              <a:r>
                <a:rPr lang="en-US" sz="1600" dirty="0">
                  <a:solidFill>
                    <a:schemeClr val="bg1"/>
                  </a:solidFill>
                </a:rPr>
                <a:t>?</a:t>
              </a:r>
            </a:p>
          </p:txBody>
        </p:sp>
        <p:sp>
          <p:nvSpPr>
            <p:cNvPr id="57" name="文字方塊 56"/>
            <p:cNvSpPr txBox="1"/>
            <p:nvPr/>
          </p:nvSpPr>
          <p:spPr>
            <a:xfrm>
              <a:off x="8799200" y="2924108"/>
              <a:ext cx="391886" cy="338554"/>
            </a:xfrm>
            <a:prstGeom prst="rect">
              <a:avLst/>
            </a:prstGeom>
            <a:noFill/>
          </p:spPr>
          <p:txBody>
            <a:bodyPr wrap="square" rtlCol="0">
              <a:spAutoFit/>
            </a:bodyPr>
            <a:lstStyle/>
            <a:p>
              <a:r>
                <a:rPr lang="en-US" sz="1600" dirty="0">
                  <a:solidFill>
                    <a:schemeClr val="bg1"/>
                  </a:solidFill>
                </a:rPr>
                <a:t>?</a:t>
              </a:r>
            </a:p>
          </p:txBody>
        </p:sp>
      </p:grpSp>
      <p:sp>
        <p:nvSpPr>
          <p:cNvPr id="59" name="文字方塊 58"/>
          <p:cNvSpPr txBox="1"/>
          <p:nvPr/>
        </p:nvSpPr>
        <p:spPr>
          <a:xfrm>
            <a:off x="5411983" y="5447013"/>
            <a:ext cx="1644738" cy="369332"/>
          </a:xfrm>
          <a:prstGeom prst="rect">
            <a:avLst/>
          </a:prstGeom>
          <a:noFill/>
        </p:spPr>
        <p:txBody>
          <a:bodyPr wrap="square" rtlCol="0">
            <a:spAutoFit/>
          </a:bodyPr>
          <a:lstStyle/>
          <a:p>
            <a:r>
              <a:rPr lang="en-US" dirty="0"/>
              <a:t>F</a:t>
            </a:r>
            <a:r>
              <a:rPr lang="en-US" baseline="-25000" dirty="0"/>
              <a:t>1</a:t>
            </a:r>
            <a:r>
              <a:rPr lang="en-US" baseline="-25000" dirty="0">
                <a:sym typeface="Wingdings" panose="05000000000000000000" pitchFamily="2" charset="2"/>
              </a:rPr>
              <a:t>2</a:t>
            </a:r>
            <a:endParaRPr lang="en-US" baseline="-25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9809"/>
            <a:ext cx="10515600" cy="1151791"/>
          </a:xfrm>
        </p:spPr>
        <p:txBody>
          <a:bodyPr/>
          <a:lstStyle/>
          <a:p>
            <a:r>
              <a:rPr lang="en-US" dirty="0"/>
              <a:t>VFI Methodology Overview</a:t>
            </a:r>
          </a:p>
        </p:txBody>
      </p:sp>
      <p:sp>
        <p:nvSpPr>
          <p:cNvPr id="3" name="內容版面配置區 2"/>
          <p:cNvSpPr>
            <a:spLocks noGrp="1"/>
          </p:cNvSpPr>
          <p:nvPr>
            <p:ph idx="1"/>
          </p:nvPr>
        </p:nvSpPr>
        <p:spPr>
          <a:xfrm>
            <a:off x="838200" y="1371600"/>
            <a:ext cx="10515600" cy="5002823"/>
          </a:xfrm>
        </p:spPr>
        <p:txBody>
          <a:bodyPr/>
          <a:lstStyle/>
          <a:p>
            <a:r>
              <a:rPr lang="en-US" dirty="0"/>
              <a:t>3 mainstream methodology:</a:t>
            </a:r>
          </a:p>
          <a:p>
            <a:pPr lvl="1"/>
            <a:r>
              <a:rPr lang="en-US" dirty="0"/>
              <a:t>Flow-based method</a:t>
            </a:r>
          </a:p>
          <a:p>
            <a:pPr marL="0" lvl="2"/>
            <a:r>
              <a:rPr lang="zh-CN" altLang="en-US" sz="2200">
                <a:sym typeface="+mn-ea"/>
              </a:rPr>
              <a:t>利用</a:t>
            </a:r>
            <a:r>
              <a:rPr lang="en-US" altLang="zh-CN" sz="2200">
                <a:sym typeface="+mn-ea"/>
              </a:rPr>
              <a:t> </a:t>
            </a:r>
            <a:r>
              <a:rPr lang="zh-CN" altLang="en-US" sz="2200">
                <a:sym typeface="+mn-ea"/>
              </a:rPr>
              <a:t>光流（</a:t>
            </a:r>
            <a:r>
              <a:rPr lang="en-US" altLang="zh-CN" sz="2200">
                <a:sym typeface="+mn-ea"/>
              </a:rPr>
              <a:t>optical flow</a:t>
            </a:r>
            <a:r>
              <a:rPr lang="zh-CN" altLang="en-US" sz="2200">
                <a:sym typeface="+mn-ea"/>
              </a:rPr>
              <a:t>）</a:t>
            </a:r>
            <a:r>
              <a:rPr lang="en-US" altLang="zh-CN" sz="2200">
                <a:sym typeface="+mn-ea"/>
              </a:rPr>
              <a:t> </a:t>
            </a:r>
            <a:r>
              <a:rPr lang="zh-CN" altLang="en-US" sz="2200">
                <a:sym typeface="+mn-ea"/>
              </a:rPr>
              <a:t>来估计帧间像素运动，从而生成中间帧</a:t>
            </a:r>
            <a:endParaRPr lang="zh-CN" altLang="en-US" sz="2200"/>
          </a:p>
          <a:p>
            <a:pPr lvl="2"/>
            <a:r>
              <a:rPr lang="zh-CN" altLang="en-US"/>
              <a:t>将光流</a:t>
            </a:r>
            <a:r>
              <a:rPr lang="en-US" altLang="zh-CN"/>
              <a:t>“</a:t>
            </a:r>
            <a:r>
              <a:rPr lang="zh-CN" altLang="en-US"/>
              <a:t>缩放一半</a:t>
            </a:r>
            <a:r>
              <a:rPr lang="en-US" altLang="zh-CN"/>
              <a:t>”</a:t>
            </a:r>
            <a:r>
              <a:rPr lang="zh-CN" altLang="en-US"/>
              <a:t>，即取</a:t>
            </a:r>
            <a:r>
              <a:rPr lang="en-US" altLang="zh-CN"/>
              <a:t> 0.5 </a:t>
            </a:r>
            <a:r>
              <a:rPr lang="zh-CN" altLang="en-US"/>
              <a:t>倍光流，用它将帧</a:t>
            </a:r>
            <a:r>
              <a:rPr lang="en-US" altLang="zh-CN"/>
              <a:t>1</a:t>
            </a:r>
            <a:r>
              <a:rPr lang="zh-CN" altLang="en-US"/>
              <a:t>进行</a:t>
            </a:r>
            <a:r>
              <a:rPr lang="en-US" altLang="zh-CN"/>
              <a:t>warp</a:t>
            </a:r>
            <a:r>
              <a:rPr lang="zh-CN" altLang="en-US"/>
              <a:t>，从而生成中间帧</a:t>
            </a:r>
          </a:p>
        </p:txBody>
      </p:sp>
      <p:grpSp>
        <p:nvGrpSpPr>
          <p:cNvPr id="26" name="群組 25"/>
          <p:cNvGrpSpPr/>
          <p:nvPr/>
        </p:nvGrpSpPr>
        <p:grpSpPr>
          <a:xfrm>
            <a:off x="1016322" y="3481576"/>
            <a:ext cx="2080169" cy="2411453"/>
            <a:chOff x="2177141" y="2869319"/>
            <a:chExt cx="2080169" cy="2411453"/>
          </a:xfrm>
        </p:grpSpPr>
        <p:pic>
          <p:nvPicPr>
            <p:cNvPr id="1026" name="Picture 2" descr="Lenna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l="18086" t="16503" b="377"/>
            <a:stretch>
              <a:fillRect/>
            </a:stretch>
          </p:blipFill>
          <p:spPr bwMode="auto">
            <a:xfrm>
              <a:off x="2177142" y="2960913"/>
              <a:ext cx="1853745" cy="188105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2612572" y="4911440"/>
              <a:ext cx="1644738" cy="369332"/>
            </a:xfrm>
            <a:prstGeom prst="rect">
              <a:avLst/>
            </a:prstGeom>
            <a:noFill/>
          </p:spPr>
          <p:txBody>
            <a:bodyPr wrap="square" rtlCol="0">
              <a:spAutoFit/>
            </a:bodyPr>
            <a:lstStyle/>
            <a:p>
              <a:r>
                <a:rPr lang="en-US" dirty="0"/>
                <a:t>Frame 1</a:t>
              </a:r>
            </a:p>
          </p:txBody>
        </p:sp>
        <p:grpSp>
          <p:nvGrpSpPr>
            <p:cNvPr id="18" name="群組 17"/>
            <p:cNvGrpSpPr/>
            <p:nvPr/>
          </p:nvGrpSpPr>
          <p:grpSpPr>
            <a:xfrm>
              <a:off x="2177141" y="2869319"/>
              <a:ext cx="1853746" cy="2007384"/>
              <a:chOff x="2177140" y="2834583"/>
              <a:chExt cx="1853746" cy="2007384"/>
            </a:xfrm>
          </p:grpSpPr>
          <p:cxnSp>
            <p:nvCxnSpPr>
              <p:cNvPr id="8" name="直線接點 7"/>
              <p:cNvCxnSpPr/>
              <p:nvPr/>
            </p:nvCxnSpPr>
            <p:spPr>
              <a:xfrm flipV="1">
                <a:off x="2177140" y="3222192"/>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177140" y="3605348"/>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2177140" y="4058194"/>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177141" y="4489171"/>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2586447"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3069773"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3561808"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 name="群組 5"/>
          <p:cNvGrpSpPr/>
          <p:nvPr/>
        </p:nvGrpSpPr>
        <p:grpSpPr>
          <a:xfrm>
            <a:off x="5156459" y="3484872"/>
            <a:ext cx="2255852" cy="2390662"/>
            <a:chOff x="2652058" y="3407024"/>
            <a:chExt cx="2255852" cy="2390662"/>
          </a:xfrm>
        </p:grpSpPr>
        <p:grpSp>
          <p:nvGrpSpPr>
            <p:cNvPr id="50" name="群組 49"/>
            <p:cNvGrpSpPr/>
            <p:nvPr/>
          </p:nvGrpSpPr>
          <p:grpSpPr>
            <a:xfrm>
              <a:off x="2652058" y="3407024"/>
              <a:ext cx="1911873" cy="2019485"/>
              <a:chOff x="7316226" y="2834095"/>
              <a:chExt cx="1911873" cy="2019485"/>
            </a:xfrm>
          </p:grpSpPr>
          <p:grpSp>
            <p:nvGrpSpPr>
              <p:cNvPr id="28" name="群組 27"/>
              <p:cNvGrpSpPr/>
              <p:nvPr/>
            </p:nvGrpSpPr>
            <p:grpSpPr>
              <a:xfrm>
                <a:off x="7316226" y="2834095"/>
                <a:ext cx="1857937" cy="2007384"/>
                <a:chOff x="7297737" y="2919577"/>
                <a:chExt cx="1857937" cy="2007384"/>
              </a:xfrm>
            </p:grpSpPr>
            <p:sp>
              <p:nvSpPr>
                <p:cNvPr id="27" name="矩形 26"/>
                <p:cNvSpPr/>
                <p:nvPr/>
              </p:nvSpPr>
              <p:spPr>
                <a:xfrm>
                  <a:off x="7297737" y="3039095"/>
                  <a:ext cx="1853745" cy="18810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線接點 28"/>
                <p:cNvCxnSpPr/>
                <p:nvPr/>
              </p:nvCxnSpPr>
              <p:spPr>
                <a:xfrm flipV="1">
                  <a:off x="7301928" y="3307186"/>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flipV="1">
                  <a:off x="7301928" y="3690342"/>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flipV="1">
                  <a:off x="7301928" y="4143188"/>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V="1">
                  <a:off x="7301929" y="4574165"/>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711235" y="2919577"/>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8194561" y="2919577"/>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8686596" y="2919577"/>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7" name="直線單箭頭接點 36"/>
              <p:cNvCxnSpPr/>
              <p:nvPr/>
            </p:nvCxnSpPr>
            <p:spPr>
              <a:xfrm>
                <a:off x="7393577" y="296091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7845981" y="2978330"/>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8338015" y="296915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a:off x="7425840" y="3332660"/>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7840759" y="329816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8315296" y="329816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7405866" y="3726828"/>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7846977" y="3711723"/>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8296642" y="3724624"/>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7395968" y="4194641"/>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7840759" y="4175544"/>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8345864" y="4182945"/>
                <a:ext cx="261257" cy="2263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8805234" y="3230412"/>
                <a:ext cx="391886" cy="338554"/>
              </a:xfrm>
              <a:prstGeom prst="rect">
                <a:avLst/>
              </a:prstGeom>
              <a:noFill/>
            </p:spPr>
            <p:txBody>
              <a:bodyPr wrap="square" rtlCol="0">
                <a:spAutoFit/>
              </a:bodyPr>
              <a:lstStyle/>
              <a:p>
                <a:r>
                  <a:rPr lang="en-US" sz="1600" dirty="0">
                    <a:solidFill>
                      <a:schemeClr val="bg1"/>
                    </a:solidFill>
                  </a:rPr>
                  <a:t>?</a:t>
                </a:r>
              </a:p>
            </p:txBody>
          </p:sp>
          <p:sp>
            <p:nvSpPr>
              <p:cNvPr id="51" name="文字方塊 50"/>
              <p:cNvSpPr txBox="1"/>
              <p:nvPr/>
            </p:nvSpPr>
            <p:spPr>
              <a:xfrm>
                <a:off x="8836213" y="3652681"/>
                <a:ext cx="391886" cy="338554"/>
              </a:xfrm>
              <a:prstGeom prst="rect">
                <a:avLst/>
              </a:prstGeom>
              <a:noFill/>
            </p:spPr>
            <p:txBody>
              <a:bodyPr wrap="square" rtlCol="0">
                <a:spAutoFit/>
              </a:bodyPr>
              <a:lstStyle/>
              <a:p>
                <a:r>
                  <a:rPr lang="en-US" sz="1600" dirty="0">
                    <a:solidFill>
                      <a:schemeClr val="bg1"/>
                    </a:solidFill>
                  </a:rPr>
                  <a:t>?</a:t>
                </a:r>
              </a:p>
            </p:txBody>
          </p:sp>
          <p:sp>
            <p:nvSpPr>
              <p:cNvPr id="52" name="文字方塊 51"/>
              <p:cNvSpPr txBox="1"/>
              <p:nvPr/>
            </p:nvSpPr>
            <p:spPr>
              <a:xfrm>
                <a:off x="8833618" y="4110347"/>
                <a:ext cx="391886" cy="338554"/>
              </a:xfrm>
              <a:prstGeom prst="rect">
                <a:avLst/>
              </a:prstGeom>
              <a:noFill/>
            </p:spPr>
            <p:txBody>
              <a:bodyPr wrap="square" rtlCol="0">
                <a:spAutoFit/>
              </a:bodyPr>
              <a:lstStyle/>
              <a:p>
                <a:r>
                  <a:rPr lang="en-US" sz="1600" dirty="0">
                    <a:solidFill>
                      <a:schemeClr val="bg1"/>
                    </a:solidFill>
                  </a:rPr>
                  <a:t>?</a:t>
                </a:r>
              </a:p>
            </p:txBody>
          </p:sp>
          <p:sp>
            <p:nvSpPr>
              <p:cNvPr id="53" name="文字方塊 52"/>
              <p:cNvSpPr txBox="1"/>
              <p:nvPr/>
            </p:nvSpPr>
            <p:spPr>
              <a:xfrm>
                <a:off x="7425840" y="4515026"/>
                <a:ext cx="391886" cy="338554"/>
              </a:xfrm>
              <a:prstGeom prst="rect">
                <a:avLst/>
              </a:prstGeom>
              <a:noFill/>
            </p:spPr>
            <p:txBody>
              <a:bodyPr wrap="square" rtlCol="0">
                <a:spAutoFit/>
              </a:bodyPr>
              <a:lstStyle/>
              <a:p>
                <a:r>
                  <a:rPr lang="en-US" sz="1600" dirty="0">
                    <a:solidFill>
                      <a:schemeClr val="bg1"/>
                    </a:solidFill>
                  </a:rPr>
                  <a:t>?</a:t>
                </a:r>
              </a:p>
            </p:txBody>
          </p:sp>
          <p:sp>
            <p:nvSpPr>
              <p:cNvPr id="54" name="文字方塊 53"/>
              <p:cNvSpPr txBox="1"/>
              <p:nvPr/>
            </p:nvSpPr>
            <p:spPr>
              <a:xfrm>
                <a:off x="7855403" y="4510428"/>
                <a:ext cx="391886" cy="338554"/>
              </a:xfrm>
              <a:prstGeom prst="rect">
                <a:avLst/>
              </a:prstGeom>
              <a:noFill/>
            </p:spPr>
            <p:txBody>
              <a:bodyPr wrap="square" rtlCol="0">
                <a:spAutoFit/>
              </a:bodyPr>
              <a:lstStyle/>
              <a:p>
                <a:r>
                  <a:rPr lang="en-US" sz="1600" dirty="0">
                    <a:solidFill>
                      <a:schemeClr val="bg1"/>
                    </a:solidFill>
                  </a:rPr>
                  <a:t>?</a:t>
                </a:r>
              </a:p>
            </p:txBody>
          </p:sp>
          <p:sp>
            <p:nvSpPr>
              <p:cNvPr id="55" name="文字方塊 54"/>
              <p:cNvSpPr txBox="1"/>
              <p:nvPr/>
            </p:nvSpPr>
            <p:spPr>
              <a:xfrm>
                <a:off x="8338728" y="4497931"/>
                <a:ext cx="391886" cy="338554"/>
              </a:xfrm>
              <a:prstGeom prst="rect">
                <a:avLst/>
              </a:prstGeom>
              <a:noFill/>
            </p:spPr>
            <p:txBody>
              <a:bodyPr wrap="square" rtlCol="0">
                <a:spAutoFit/>
              </a:bodyPr>
              <a:lstStyle/>
              <a:p>
                <a:r>
                  <a:rPr lang="en-US" sz="1600" dirty="0">
                    <a:solidFill>
                      <a:schemeClr val="bg1"/>
                    </a:solidFill>
                  </a:rPr>
                  <a:t>?</a:t>
                </a:r>
              </a:p>
            </p:txBody>
          </p:sp>
          <p:sp>
            <p:nvSpPr>
              <p:cNvPr id="56" name="文字方塊 55"/>
              <p:cNvSpPr txBox="1"/>
              <p:nvPr/>
            </p:nvSpPr>
            <p:spPr>
              <a:xfrm>
                <a:off x="8796524" y="4512543"/>
                <a:ext cx="391886" cy="338554"/>
              </a:xfrm>
              <a:prstGeom prst="rect">
                <a:avLst/>
              </a:prstGeom>
              <a:noFill/>
            </p:spPr>
            <p:txBody>
              <a:bodyPr wrap="square" rtlCol="0">
                <a:spAutoFit/>
              </a:bodyPr>
              <a:lstStyle/>
              <a:p>
                <a:r>
                  <a:rPr lang="en-US" sz="1600" dirty="0">
                    <a:solidFill>
                      <a:schemeClr val="bg1"/>
                    </a:solidFill>
                  </a:rPr>
                  <a:t>?</a:t>
                </a:r>
              </a:p>
            </p:txBody>
          </p:sp>
          <p:sp>
            <p:nvSpPr>
              <p:cNvPr id="57" name="文字方塊 56"/>
              <p:cNvSpPr txBox="1"/>
              <p:nvPr/>
            </p:nvSpPr>
            <p:spPr>
              <a:xfrm>
                <a:off x="8799200" y="2924108"/>
                <a:ext cx="391886" cy="338554"/>
              </a:xfrm>
              <a:prstGeom prst="rect">
                <a:avLst/>
              </a:prstGeom>
              <a:noFill/>
            </p:spPr>
            <p:txBody>
              <a:bodyPr wrap="square" rtlCol="0">
                <a:spAutoFit/>
              </a:bodyPr>
              <a:lstStyle/>
              <a:p>
                <a:r>
                  <a:rPr lang="en-US" sz="1600" dirty="0">
                    <a:solidFill>
                      <a:schemeClr val="bg1"/>
                    </a:solidFill>
                  </a:rPr>
                  <a:t>?</a:t>
                </a:r>
              </a:p>
            </p:txBody>
          </p:sp>
        </p:grpSp>
        <p:sp>
          <p:nvSpPr>
            <p:cNvPr id="59" name="文字方塊 58"/>
            <p:cNvSpPr txBox="1"/>
            <p:nvPr/>
          </p:nvSpPr>
          <p:spPr>
            <a:xfrm>
              <a:off x="3263172" y="5428354"/>
              <a:ext cx="1644738" cy="369332"/>
            </a:xfrm>
            <a:prstGeom prst="rect">
              <a:avLst/>
            </a:prstGeom>
            <a:noFill/>
          </p:spPr>
          <p:txBody>
            <a:bodyPr wrap="square" rtlCol="0">
              <a:spAutoFit/>
            </a:bodyPr>
            <a:lstStyle/>
            <a:p>
              <a:r>
                <a:rPr lang="en-US" dirty="0"/>
                <a:t>F</a:t>
              </a:r>
              <a:r>
                <a:rPr lang="en-US" baseline="-25000" dirty="0"/>
                <a:t>1</a:t>
              </a:r>
              <a:r>
                <a:rPr lang="en-US" baseline="-25000" dirty="0">
                  <a:sym typeface="Wingdings" panose="05000000000000000000" pitchFamily="2" charset="2"/>
                </a:rPr>
                <a:t>2</a:t>
              </a:r>
              <a:endParaRPr lang="en-US" baseline="-25000" dirty="0"/>
            </a:p>
          </p:txBody>
        </p:sp>
      </p:grpSp>
      <p:sp>
        <p:nvSpPr>
          <p:cNvPr id="9" name="文字方塊 8"/>
          <p:cNvSpPr txBox="1"/>
          <p:nvPr/>
        </p:nvSpPr>
        <p:spPr>
          <a:xfrm>
            <a:off x="4472393" y="4181460"/>
            <a:ext cx="807027" cy="369332"/>
          </a:xfrm>
          <a:prstGeom prst="rect">
            <a:avLst/>
          </a:prstGeom>
          <a:noFill/>
        </p:spPr>
        <p:txBody>
          <a:bodyPr wrap="square" rtlCol="0">
            <a:spAutoFit/>
          </a:bodyPr>
          <a:lstStyle/>
          <a:p>
            <a:r>
              <a:rPr lang="en-US" dirty="0"/>
              <a:t>0.5 x</a:t>
            </a:r>
          </a:p>
        </p:txBody>
      </p:sp>
      <p:cxnSp>
        <p:nvCxnSpPr>
          <p:cNvPr id="58" name="直線單箭頭接點 57"/>
          <p:cNvCxnSpPr/>
          <p:nvPr/>
        </p:nvCxnSpPr>
        <p:spPr>
          <a:xfrm>
            <a:off x="3114930" y="4413751"/>
            <a:ext cx="112882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3048190" y="3988085"/>
            <a:ext cx="1321345" cy="369332"/>
          </a:xfrm>
          <a:prstGeom prst="rect">
            <a:avLst/>
          </a:prstGeom>
          <a:noFill/>
        </p:spPr>
        <p:txBody>
          <a:bodyPr wrap="square" rtlCol="0">
            <a:spAutoFit/>
          </a:bodyPr>
          <a:lstStyle/>
          <a:p>
            <a:r>
              <a:rPr lang="en-US" dirty="0"/>
              <a:t>Warped by</a:t>
            </a:r>
          </a:p>
        </p:txBody>
      </p:sp>
      <p:sp>
        <p:nvSpPr>
          <p:cNvPr id="62" name="文字方塊 61"/>
          <p:cNvSpPr txBox="1"/>
          <p:nvPr/>
        </p:nvSpPr>
        <p:spPr>
          <a:xfrm>
            <a:off x="7127744" y="4124686"/>
            <a:ext cx="1137109" cy="369332"/>
          </a:xfrm>
          <a:prstGeom prst="rect">
            <a:avLst/>
          </a:prstGeom>
          <a:noFill/>
        </p:spPr>
        <p:txBody>
          <a:bodyPr wrap="square" rtlCol="0">
            <a:spAutoFit/>
          </a:bodyPr>
          <a:lstStyle/>
          <a:p>
            <a:r>
              <a:rPr lang="en-US" dirty="0"/>
              <a:t>=</a:t>
            </a:r>
          </a:p>
        </p:txBody>
      </p:sp>
      <p:grpSp>
        <p:nvGrpSpPr>
          <p:cNvPr id="63" name="群組 62"/>
          <p:cNvGrpSpPr/>
          <p:nvPr/>
        </p:nvGrpSpPr>
        <p:grpSpPr>
          <a:xfrm>
            <a:off x="7740430" y="3464891"/>
            <a:ext cx="2080169" cy="2411453"/>
            <a:chOff x="2177141" y="2869319"/>
            <a:chExt cx="2080169" cy="2411453"/>
          </a:xfrm>
        </p:grpSpPr>
        <p:pic>
          <p:nvPicPr>
            <p:cNvPr id="64" name="Picture 2" descr="Lenna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l="9235" t="9961" r="8850" b="6919"/>
            <a:stretch>
              <a:fillRect/>
            </a:stretch>
          </p:blipFill>
          <p:spPr bwMode="auto">
            <a:xfrm>
              <a:off x="2177142" y="2960913"/>
              <a:ext cx="1853745" cy="1881053"/>
            </a:xfrm>
            <a:prstGeom prst="rect">
              <a:avLst/>
            </a:prstGeom>
            <a:noFill/>
            <a:extLst>
              <a:ext uri="{909E8E84-426E-40DD-AFC4-6F175D3DCCD1}">
                <a14:hiddenFill xmlns:a14="http://schemas.microsoft.com/office/drawing/2010/main">
                  <a:solidFill>
                    <a:srgbClr val="FFFFFF"/>
                  </a:solidFill>
                </a14:hiddenFill>
              </a:ext>
            </a:extLst>
          </p:spPr>
        </p:pic>
        <p:sp>
          <p:nvSpPr>
            <p:cNvPr id="65" name="文字方塊 64"/>
            <p:cNvSpPr txBox="1"/>
            <p:nvPr/>
          </p:nvSpPr>
          <p:spPr>
            <a:xfrm>
              <a:off x="2612572" y="4911440"/>
              <a:ext cx="1644738" cy="369332"/>
            </a:xfrm>
            <a:prstGeom prst="rect">
              <a:avLst/>
            </a:prstGeom>
            <a:noFill/>
          </p:spPr>
          <p:txBody>
            <a:bodyPr wrap="square" rtlCol="0">
              <a:spAutoFit/>
            </a:bodyPr>
            <a:lstStyle/>
            <a:p>
              <a:r>
                <a:rPr lang="en-US" dirty="0"/>
                <a:t>Frame 1.5</a:t>
              </a:r>
            </a:p>
          </p:txBody>
        </p:sp>
        <p:grpSp>
          <p:nvGrpSpPr>
            <p:cNvPr id="66" name="群組 65"/>
            <p:cNvGrpSpPr/>
            <p:nvPr/>
          </p:nvGrpSpPr>
          <p:grpSpPr>
            <a:xfrm>
              <a:off x="2177141" y="2869319"/>
              <a:ext cx="1853746" cy="2007384"/>
              <a:chOff x="2177140" y="2834583"/>
              <a:chExt cx="1853746" cy="2007384"/>
            </a:xfrm>
          </p:grpSpPr>
          <p:cxnSp>
            <p:nvCxnSpPr>
              <p:cNvPr id="67" name="直線接點 66"/>
              <p:cNvCxnSpPr/>
              <p:nvPr/>
            </p:nvCxnSpPr>
            <p:spPr>
              <a:xfrm flipV="1">
                <a:off x="2177140" y="3222192"/>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flipV="1">
                <a:off x="2177140" y="3605348"/>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p:nvPr/>
            </p:nvCxnSpPr>
            <p:spPr>
              <a:xfrm flipV="1">
                <a:off x="2177140" y="4058194"/>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2177141" y="4489171"/>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2586447"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3069773"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3561808"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4" name="群組 73"/>
          <p:cNvGrpSpPr/>
          <p:nvPr/>
        </p:nvGrpSpPr>
        <p:grpSpPr>
          <a:xfrm>
            <a:off x="10033494" y="3448869"/>
            <a:ext cx="2162716" cy="2426665"/>
            <a:chOff x="5721714" y="2854107"/>
            <a:chExt cx="2162716" cy="2426665"/>
          </a:xfrm>
        </p:grpSpPr>
        <p:pic>
          <p:nvPicPr>
            <p:cNvPr id="75" name="Picture 2" descr="Lenna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l="-93" t="-1048" r="21941" b="18240"/>
            <a:stretch>
              <a:fillRect/>
            </a:stretch>
          </p:blipFill>
          <p:spPr bwMode="auto">
            <a:xfrm>
              <a:off x="5779134" y="2919577"/>
              <a:ext cx="1814149" cy="1922389"/>
            </a:xfrm>
            <a:prstGeom prst="rect">
              <a:avLst/>
            </a:prstGeom>
            <a:noFill/>
            <a:extLst>
              <a:ext uri="{909E8E84-426E-40DD-AFC4-6F175D3DCCD1}">
                <a14:hiddenFill xmlns:a14="http://schemas.microsoft.com/office/drawing/2010/main">
                  <a:solidFill>
                    <a:srgbClr val="FFFFFF"/>
                  </a:solidFill>
                </a14:hiddenFill>
              </a:ext>
            </a:extLst>
          </p:spPr>
        </p:pic>
        <p:sp>
          <p:nvSpPr>
            <p:cNvPr id="76" name="文字方塊 75"/>
            <p:cNvSpPr txBox="1"/>
            <p:nvPr/>
          </p:nvSpPr>
          <p:spPr>
            <a:xfrm>
              <a:off x="6239692" y="4911440"/>
              <a:ext cx="1644738" cy="369332"/>
            </a:xfrm>
            <a:prstGeom prst="rect">
              <a:avLst/>
            </a:prstGeom>
            <a:noFill/>
          </p:spPr>
          <p:txBody>
            <a:bodyPr wrap="square" rtlCol="0">
              <a:spAutoFit/>
            </a:bodyPr>
            <a:lstStyle/>
            <a:p>
              <a:r>
                <a:rPr lang="en-US" dirty="0"/>
                <a:t>Frame 2</a:t>
              </a:r>
            </a:p>
          </p:txBody>
        </p:sp>
        <p:grpSp>
          <p:nvGrpSpPr>
            <p:cNvPr id="77" name="群組 76"/>
            <p:cNvGrpSpPr/>
            <p:nvPr/>
          </p:nvGrpSpPr>
          <p:grpSpPr>
            <a:xfrm>
              <a:off x="5721714" y="2854107"/>
              <a:ext cx="1857509" cy="2022596"/>
              <a:chOff x="5793967" y="2819371"/>
              <a:chExt cx="1857509" cy="2022596"/>
            </a:xfrm>
          </p:grpSpPr>
          <p:cxnSp>
            <p:nvCxnSpPr>
              <p:cNvPr id="78" name="直線接點 77"/>
              <p:cNvCxnSpPr/>
              <p:nvPr/>
            </p:nvCxnSpPr>
            <p:spPr>
              <a:xfrm flipV="1">
                <a:off x="5793968" y="3152503"/>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線接點 78"/>
              <p:cNvCxnSpPr/>
              <p:nvPr/>
            </p:nvCxnSpPr>
            <p:spPr>
              <a:xfrm flipV="1">
                <a:off x="5793967" y="3566063"/>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flipV="1">
                <a:off x="5793967" y="4005555"/>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flipV="1">
                <a:off x="5797731" y="4445047"/>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a:off x="6257110"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a:off x="6740436"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a:off x="7206345" y="2819371"/>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9809"/>
            <a:ext cx="10515600" cy="1151791"/>
          </a:xfrm>
        </p:spPr>
        <p:txBody>
          <a:bodyPr/>
          <a:lstStyle/>
          <a:p>
            <a:r>
              <a:rPr lang="en-US" dirty="0"/>
              <a:t>VFI Methodology Overview</a:t>
            </a:r>
          </a:p>
        </p:txBody>
      </p:sp>
      <p:sp>
        <p:nvSpPr>
          <p:cNvPr id="3" name="內容版面配置區 2"/>
          <p:cNvSpPr>
            <a:spLocks noGrp="1"/>
          </p:cNvSpPr>
          <p:nvPr>
            <p:ph idx="1"/>
          </p:nvPr>
        </p:nvSpPr>
        <p:spPr>
          <a:xfrm>
            <a:off x="838200" y="1058545"/>
            <a:ext cx="10515600" cy="5315585"/>
          </a:xfrm>
        </p:spPr>
        <p:txBody>
          <a:bodyPr/>
          <a:lstStyle/>
          <a:p>
            <a:r>
              <a:rPr lang="en-US" dirty="0"/>
              <a:t>3 mainstream methodology:</a:t>
            </a:r>
          </a:p>
          <a:p>
            <a:pPr lvl="1"/>
            <a:r>
              <a:rPr lang="en-US" dirty="0"/>
              <a:t>Kernel-based method</a:t>
            </a:r>
          </a:p>
          <a:p>
            <a:pPr lvl="2"/>
            <a:r>
              <a:rPr lang="zh-CN" altLang="en-US"/>
              <a:t>使用局部自适应卷积核直接预测中间帧中每个像素的值</a:t>
            </a:r>
            <a:r>
              <a:rPr lang="en-US" dirty="0"/>
              <a:t>, i.e. using Convolutional neural network / Vision Transformer.</a:t>
            </a:r>
          </a:p>
          <a:p>
            <a:pPr marL="228600" lvl="3" indent="0">
              <a:buNone/>
            </a:pPr>
            <a:r>
              <a:rPr lang="en-US" dirty="0">
                <a:sym typeface="+mn-ea"/>
              </a:rPr>
              <a:t>                        (</a:t>
            </a:r>
            <a:r>
              <a:rPr lang="zh-CN" altLang="en-US">
                <a:sym typeface="+mn-ea"/>
              </a:rPr>
              <a:t>自适应局部卷积核实现端到端的插值生成</a:t>
            </a:r>
            <a:r>
              <a:rPr lang="en-US" altLang="zh-CN">
                <a:sym typeface="+mn-ea"/>
              </a:rPr>
              <a:t>) </a:t>
            </a:r>
          </a:p>
          <a:p>
            <a:pPr marL="228600" lvl="3" indent="0">
              <a:buNone/>
            </a:pPr>
            <a:r>
              <a:rPr lang="zh-CN" altLang="en-US"/>
              <a:t>模型为每个像素</a:t>
            </a:r>
            <a:r>
              <a:rPr lang="en-US" altLang="zh-CN"/>
              <a:t>“</a:t>
            </a:r>
            <a:r>
              <a:rPr lang="zh-CN" altLang="en-US"/>
              <a:t>学习</a:t>
            </a:r>
            <a:r>
              <a:rPr lang="en-US" altLang="zh-CN"/>
              <a:t>”</a:t>
            </a:r>
            <a:r>
              <a:rPr lang="zh-CN" altLang="en-US"/>
              <a:t>一个合适的卷积方式，从两张原图中抽取信息，合成一帧新图像</a:t>
            </a:r>
          </a:p>
          <a:p>
            <a:pPr lvl="2"/>
            <a:endParaRPr lang="en-US" dirty="0"/>
          </a:p>
          <a:p>
            <a:pPr marL="914400" lvl="2" indent="0">
              <a:buNone/>
            </a:pPr>
            <a:endParaRPr lang="en-US" dirty="0"/>
          </a:p>
        </p:txBody>
      </p:sp>
      <p:grpSp>
        <p:nvGrpSpPr>
          <p:cNvPr id="4" name="群組 3"/>
          <p:cNvGrpSpPr/>
          <p:nvPr/>
        </p:nvGrpSpPr>
        <p:grpSpPr>
          <a:xfrm>
            <a:off x="1469470" y="3097530"/>
            <a:ext cx="2080169" cy="2411453"/>
            <a:chOff x="2177141" y="2869319"/>
            <a:chExt cx="2080169" cy="2411453"/>
          </a:xfrm>
        </p:grpSpPr>
        <p:pic>
          <p:nvPicPr>
            <p:cNvPr id="5" name="Picture 2" descr="Lenna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l="18086" t="16503" b="377"/>
            <a:stretch>
              <a:fillRect/>
            </a:stretch>
          </p:blipFill>
          <p:spPr bwMode="auto">
            <a:xfrm>
              <a:off x="2177142" y="2960913"/>
              <a:ext cx="1853745" cy="188105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2612572" y="4911440"/>
              <a:ext cx="1644738" cy="369332"/>
            </a:xfrm>
            <a:prstGeom prst="rect">
              <a:avLst/>
            </a:prstGeom>
            <a:noFill/>
          </p:spPr>
          <p:txBody>
            <a:bodyPr wrap="square" rtlCol="0">
              <a:spAutoFit/>
            </a:bodyPr>
            <a:lstStyle/>
            <a:p>
              <a:r>
                <a:rPr lang="en-US" dirty="0"/>
                <a:t>Frame 1</a:t>
              </a:r>
            </a:p>
          </p:txBody>
        </p:sp>
        <p:grpSp>
          <p:nvGrpSpPr>
            <p:cNvPr id="7" name="群組 6"/>
            <p:cNvGrpSpPr/>
            <p:nvPr/>
          </p:nvGrpSpPr>
          <p:grpSpPr>
            <a:xfrm>
              <a:off x="2177141" y="2869319"/>
              <a:ext cx="1853746" cy="2007384"/>
              <a:chOff x="2177140" y="2834583"/>
              <a:chExt cx="1853746" cy="2007384"/>
            </a:xfrm>
          </p:grpSpPr>
          <p:cxnSp>
            <p:nvCxnSpPr>
              <p:cNvPr id="8" name="直線接點 7"/>
              <p:cNvCxnSpPr/>
              <p:nvPr/>
            </p:nvCxnSpPr>
            <p:spPr>
              <a:xfrm flipV="1">
                <a:off x="2177140" y="3222192"/>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V="1">
                <a:off x="2177140" y="3605348"/>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177140" y="4058194"/>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2177141" y="4489171"/>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586447"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069773"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3561808"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5" name="群組 14"/>
          <p:cNvGrpSpPr/>
          <p:nvPr/>
        </p:nvGrpSpPr>
        <p:grpSpPr>
          <a:xfrm>
            <a:off x="3531016" y="4295650"/>
            <a:ext cx="2162716" cy="2426665"/>
            <a:chOff x="5721714" y="2854107"/>
            <a:chExt cx="2162716" cy="2426665"/>
          </a:xfrm>
        </p:grpSpPr>
        <p:pic>
          <p:nvPicPr>
            <p:cNvPr id="16" name="Picture 2" descr="Lenna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l="-93" t="-1048" r="21941" b="18240"/>
            <a:stretch>
              <a:fillRect/>
            </a:stretch>
          </p:blipFill>
          <p:spPr bwMode="auto">
            <a:xfrm>
              <a:off x="5779134" y="2919577"/>
              <a:ext cx="1814149" cy="1922389"/>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p:cNvSpPr txBox="1"/>
            <p:nvPr/>
          </p:nvSpPr>
          <p:spPr>
            <a:xfrm>
              <a:off x="6239692" y="4911440"/>
              <a:ext cx="1644738" cy="369332"/>
            </a:xfrm>
            <a:prstGeom prst="rect">
              <a:avLst/>
            </a:prstGeom>
            <a:noFill/>
          </p:spPr>
          <p:txBody>
            <a:bodyPr wrap="square" rtlCol="0">
              <a:spAutoFit/>
            </a:bodyPr>
            <a:lstStyle/>
            <a:p>
              <a:r>
                <a:rPr lang="en-US" dirty="0"/>
                <a:t>Frame 2</a:t>
              </a:r>
            </a:p>
          </p:txBody>
        </p:sp>
        <p:grpSp>
          <p:nvGrpSpPr>
            <p:cNvPr id="18" name="群組 17"/>
            <p:cNvGrpSpPr/>
            <p:nvPr/>
          </p:nvGrpSpPr>
          <p:grpSpPr>
            <a:xfrm>
              <a:off x="5721714" y="2854107"/>
              <a:ext cx="1857509" cy="2022596"/>
              <a:chOff x="5793967" y="2819371"/>
              <a:chExt cx="1857509" cy="2022596"/>
            </a:xfrm>
          </p:grpSpPr>
          <p:cxnSp>
            <p:nvCxnSpPr>
              <p:cNvPr id="19" name="直線接點 18"/>
              <p:cNvCxnSpPr/>
              <p:nvPr/>
            </p:nvCxnSpPr>
            <p:spPr>
              <a:xfrm flipV="1">
                <a:off x="5793968" y="3152503"/>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5793967" y="3566063"/>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5793967" y="4005555"/>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flipV="1">
                <a:off x="5797731" y="4445047"/>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257110"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740436"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7206345" y="2819371"/>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6" name="圓角矩形 25"/>
          <p:cNvSpPr/>
          <p:nvPr/>
        </p:nvSpPr>
        <p:spPr>
          <a:xfrm>
            <a:off x="6345278" y="3338169"/>
            <a:ext cx="1976846" cy="2168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字方塊 26"/>
          <p:cNvSpPr txBox="1"/>
          <p:nvPr/>
        </p:nvSpPr>
        <p:spPr>
          <a:xfrm>
            <a:off x="6919687" y="4001065"/>
            <a:ext cx="807027" cy="923330"/>
          </a:xfrm>
          <a:prstGeom prst="rect">
            <a:avLst/>
          </a:prstGeom>
          <a:noFill/>
        </p:spPr>
        <p:txBody>
          <a:bodyPr wrap="square" rtlCol="0">
            <a:spAutoFit/>
          </a:bodyPr>
          <a:lstStyle/>
          <a:p>
            <a:pPr algn="ctr"/>
            <a:r>
              <a:rPr lang="en-US" dirty="0">
                <a:solidFill>
                  <a:schemeClr val="bg1"/>
                </a:solidFill>
              </a:rPr>
              <a:t>CNN</a:t>
            </a:r>
          </a:p>
          <a:p>
            <a:pPr algn="ctr"/>
            <a:r>
              <a:rPr lang="en-US" dirty="0">
                <a:solidFill>
                  <a:schemeClr val="bg1"/>
                </a:solidFill>
              </a:rPr>
              <a:t>or</a:t>
            </a:r>
          </a:p>
          <a:p>
            <a:pPr algn="ctr"/>
            <a:r>
              <a:rPr lang="en-US" dirty="0" err="1">
                <a:solidFill>
                  <a:schemeClr val="bg1"/>
                </a:solidFill>
              </a:rPr>
              <a:t>ViT</a:t>
            </a:r>
            <a:endParaRPr lang="en-US" dirty="0">
              <a:solidFill>
                <a:schemeClr val="bg1"/>
              </a:solidFill>
            </a:endParaRPr>
          </a:p>
        </p:txBody>
      </p:sp>
      <p:cxnSp>
        <p:nvCxnSpPr>
          <p:cNvPr id="28" name="直線單箭頭接點 27"/>
          <p:cNvCxnSpPr/>
          <p:nvPr/>
        </p:nvCxnSpPr>
        <p:spPr>
          <a:xfrm>
            <a:off x="3425864" y="4001065"/>
            <a:ext cx="2785013" cy="14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5512526" y="5028578"/>
            <a:ext cx="72281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8425544" y="4422386"/>
            <a:ext cx="72281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5" name="群組 34"/>
          <p:cNvGrpSpPr/>
          <p:nvPr/>
        </p:nvGrpSpPr>
        <p:grpSpPr>
          <a:xfrm>
            <a:off x="9273631" y="3338169"/>
            <a:ext cx="2080169" cy="2411453"/>
            <a:chOff x="2177141" y="2869319"/>
            <a:chExt cx="2080169" cy="2411453"/>
          </a:xfrm>
        </p:grpSpPr>
        <p:pic>
          <p:nvPicPr>
            <p:cNvPr id="36" name="Picture 2" descr="Lenna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l="9235" t="9961" r="8850" b="6919"/>
            <a:stretch>
              <a:fillRect/>
            </a:stretch>
          </p:blipFill>
          <p:spPr bwMode="auto">
            <a:xfrm>
              <a:off x="2177142" y="2960913"/>
              <a:ext cx="1853745" cy="1881053"/>
            </a:xfrm>
            <a:prstGeom prst="rect">
              <a:avLst/>
            </a:prstGeom>
            <a:noFill/>
            <a:extLst>
              <a:ext uri="{909E8E84-426E-40DD-AFC4-6F175D3DCCD1}">
                <a14:hiddenFill xmlns:a14="http://schemas.microsoft.com/office/drawing/2010/main">
                  <a:solidFill>
                    <a:srgbClr val="FFFFFF"/>
                  </a:solidFill>
                </a14:hiddenFill>
              </a:ext>
            </a:extLst>
          </p:spPr>
        </p:pic>
        <p:sp>
          <p:nvSpPr>
            <p:cNvPr id="37" name="文字方塊 36"/>
            <p:cNvSpPr txBox="1"/>
            <p:nvPr/>
          </p:nvSpPr>
          <p:spPr>
            <a:xfrm>
              <a:off x="2612572" y="4911440"/>
              <a:ext cx="1644738" cy="369332"/>
            </a:xfrm>
            <a:prstGeom prst="rect">
              <a:avLst/>
            </a:prstGeom>
            <a:noFill/>
          </p:spPr>
          <p:txBody>
            <a:bodyPr wrap="square" rtlCol="0">
              <a:spAutoFit/>
            </a:bodyPr>
            <a:lstStyle/>
            <a:p>
              <a:r>
                <a:rPr lang="en-US" dirty="0"/>
                <a:t>Frame 1.5</a:t>
              </a:r>
            </a:p>
          </p:txBody>
        </p:sp>
        <p:grpSp>
          <p:nvGrpSpPr>
            <p:cNvPr id="38" name="群組 37"/>
            <p:cNvGrpSpPr/>
            <p:nvPr/>
          </p:nvGrpSpPr>
          <p:grpSpPr>
            <a:xfrm>
              <a:off x="2177141" y="2869319"/>
              <a:ext cx="1853746" cy="2007384"/>
              <a:chOff x="2177140" y="2834583"/>
              <a:chExt cx="1853746" cy="2007384"/>
            </a:xfrm>
          </p:grpSpPr>
          <p:cxnSp>
            <p:nvCxnSpPr>
              <p:cNvPr id="39" name="直線接點 38"/>
              <p:cNvCxnSpPr/>
              <p:nvPr/>
            </p:nvCxnSpPr>
            <p:spPr>
              <a:xfrm flipV="1">
                <a:off x="2177140" y="3222192"/>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flipV="1">
                <a:off x="2177140" y="3605348"/>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flipV="1">
                <a:off x="2177140" y="4058194"/>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flipV="1">
                <a:off x="2177141" y="4489171"/>
                <a:ext cx="1853745" cy="17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2586447"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3069773"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a:off x="3561808" y="2834583"/>
                <a:ext cx="0" cy="200738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1609</Words>
  <Application>Microsoft Office PowerPoint</Application>
  <PresentationFormat>宽屏</PresentationFormat>
  <Paragraphs>192</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仿宋</vt:lpstr>
      <vt:lpstr>Arial</vt:lpstr>
      <vt:lpstr>Calibri</vt:lpstr>
      <vt:lpstr>Calibri Light</vt:lpstr>
      <vt:lpstr>Cambria</vt:lpstr>
      <vt:lpstr>Cambria Math</vt:lpstr>
      <vt:lpstr>Times New Roman</vt:lpstr>
      <vt:lpstr>Wingdings</vt:lpstr>
      <vt:lpstr>Office 佈景主題</vt:lpstr>
      <vt:lpstr>Video Frame Interpolation 视频插帧  2025/3/17</vt:lpstr>
      <vt:lpstr>Outline</vt:lpstr>
      <vt:lpstr>Introduction</vt:lpstr>
      <vt:lpstr>Introduction</vt:lpstr>
      <vt:lpstr>Introduction</vt:lpstr>
      <vt:lpstr>VFI Methodology Overview</vt:lpstr>
      <vt:lpstr>VFI Methodology Overview</vt:lpstr>
      <vt:lpstr>VFI Methodology Overview</vt:lpstr>
      <vt:lpstr>VFI Methodology Overview</vt:lpstr>
      <vt:lpstr>VFI Methodology Overview</vt:lpstr>
      <vt:lpstr>Flow-based VFI</vt:lpstr>
      <vt:lpstr>Kernel-based VFI</vt:lpstr>
      <vt:lpstr>Hybrid Flow-kernel-based VFI</vt:lpstr>
      <vt:lpstr>Further Reading</vt:lpstr>
      <vt:lpstr>Loss Function for Training Image Synthesis Task</vt:lpstr>
      <vt:lpstr>(Q6)Ablation Study:不同损失下的图像质量对比</vt:lpstr>
      <vt:lpstr>Loss Function for Training Image Synthesis Task</vt:lpstr>
      <vt:lpstr>Ablation Study: 插值质量消融实验</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Frame Interpolation</dc:title>
  <dc:creator>Junhui Lin</dc:creator>
  <cp:lastModifiedBy>lenovo</cp:lastModifiedBy>
  <cp:revision>46</cp:revision>
  <dcterms:created xsi:type="dcterms:W3CDTF">2023-12-04T08:48:00Z</dcterms:created>
  <dcterms:modified xsi:type="dcterms:W3CDTF">2025-08-01T04:10:59Z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628B173DA8B847AD85C4FC0B52863ACE_12</vt:lpwstr>
  </property>
  <property fmtid="{D5CDD505-2E9C-101B-9397-08002B2CF9AE}" pid="3" name="KSOProductBuildVer">
    <vt:lpwstr>2052-12.1.0.19302</vt:lpwstr>
  </property>
</Properties>
</file>